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
  </p:notesMasterIdLst>
  <p:sldIdLst>
    <p:sldId id="257" r:id="rId2"/>
  </p:sldIdLst>
  <p:sldSz cx="6858000" cy="9144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1" d="100"/>
          <a:sy n="31" d="100"/>
        </p:scale>
        <p:origin x="1872" y="2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9F24DD-B88C-494C-A68B-7AD5B0321F0B}" type="datetimeFigureOut">
              <a:rPr lang="es-ES" smtClean="0"/>
              <a:t>18/11/2021</a:t>
            </a:fld>
            <a:endParaRPr lang="es-ES"/>
          </a:p>
        </p:txBody>
      </p:sp>
      <p:sp>
        <p:nvSpPr>
          <p:cNvPr id="4" name="3 Marcador de imagen de diapositiva"/>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824C95-A162-41FF-B52B-D4361437FA77}" type="slidenum">
              <a:rPr lang="es-ES" smtClean="0"/>
              <a:t>‹Nº›</a:t>
            </a:fld>
            <a:endParaRPr lang="es-ES"/>
          </a:p>
        </p:txBody>
      </p:sp>
    </p:spTree>
    <p:extLst>
      <p:ext uri="{BB962C8B-B14F-4D97-AF65-F5344CB8AC3E}">
        <p14:creationId xmlns:p14="http://schemas.microsoft.com/office/powerpoint/2010/main" val="3484875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PlaceHolder 1"/>
          <p:cNvSpPr>
            <a:spLocks noGrp="1"/>
          </p:cNvSpPr>
          <p:nvPr>
            <p:ph type="body"/>
          </p:nvPr>
        </p:nvSpPr>
        <p:spPr>
          <a:xfrm>
            <a:off x="685800" y="4400640"/>
            <a:ext cx="5486040" cy="3600000"/>
          </a:xfrm>
          <a:prstGeom prst="rect">
            <a:avLst/>
          </a:prstGeom>
        </p:spPr>
        <p:txBody>
          <a:bodyPr/>
          <a:lstStyle/>
          <a:p>
            <a:endParaRPr lang="es-CR" sz="2000" spc="-1" dirty="0">
              <a:solidFill>
                <a:srgbClr val="000000"/>
              </a:solidFill>
              <a:uFill>
                <a:solidFill>
                  <a:srgbClr val="FFFFFF"/>
                </a:solidFill>
              </a:uFill>
              <a:latin typeface="Arial"/>
            </a:endParaRPr>
          </a:p>
        </p:txBody>
      </p:sp>
      <p:sp>
        <p:nvSpPr>
          <p:cNvPr id="64" name="TextShape 2"/>
          <p:cNvSpPr txBox="1"/>
          <p:nvPr/>
        </p:nvSpPr>
        <p:spPr>
          <a:xfrm>
            <a:off x="3884760" y="8685360"/>
            <a:ext cx="2971440" cy="458280"/>
          </a:xfrm>
          <a:prstGeom prst="rect">
            <a:avLst/>
          </a:prstGeom>
          <a:noFill/>
          <a:ln>
            <a:noFill/>
          </a:ln>
        </p:spPr>
        <p:txBody>
          <a:bodyPr lIns="93177" tIns="46589" rIns="93177" bIns="46589" anchor="b"/>
          <a:lstStyle/>
          <a:p>
            <a:pPr algn="r">
              <a:lnSpc>
                <a:spcPct val="100000"/>
              </a:lnSpc>
            </a:pPr>
            <a:fld id="{B9D8290D-AD6E-4DB4-BFAB-58AD6C4544C5}" type="slidenum">
              <a:rPr lang="es-CR" sz="1200" spc="-1">
                <a:solidFill>
                  <a:srgbClr val="000000"/>
                </a:solidFill>
                <a:uFill>
                  <a:solidFill>
                    <a:srgbClr val="FFFFFF"/>
                  </a:solidFill>
                </a:uFill>
              </a:rPr>
              <a:pPr algn="r">
                <a:lnSpc>
                  <a:spcPct val="100000"/>
                </a:lnSpc>
              </a:pPr>
              <a:t>1</a:t>
            </a:fld>
            <a:endParaRPr lang="es-CR" sz="1400"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021403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540001"/>
            <a:ext cx="5657850" cy="3458633"/>
          </a:xfrm>
        </p:spPr>
        <p:txBody>
          <a:bodyPr anchor="b"/>
          <a:lstStyle>
            <a:lvl1pPr>
              <a:defRPr sz="6600">
                <a:ln>
                  <a:noFill/>
                </a:ln>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514350" y="6096000"/>
            <a:ext cx="4846320" cy="14224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680CFB56-56DF-4DA6-B959-B094A0375FBD}" type="datetimeFigureOut">
              <a:rPr lang="es-ES" smtClean="0"/>
              <a:t>18/11/2021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9B5C4D8-9C21-412E-A99C-82EEA4AD4BF1}"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680CFB56-56DF-4DA6-B959-B094A0375FBD}" type="datetimeFigureOut">
              <a:rPr lang="es-ES" smtClean="0"/>
              <a:t>18/11/2021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9B5C4D8-9C21-412E-A99C-82EEA4AD4BF1}"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314450" cy="7802033"/>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680CFB56-56DF-4DA6-B959-B094A0375FBD}" type="datetimeFigureOut">
              <a:rPr lang="es-ES" smtClean="0"/>
              <a:t>18/11/2021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9B5C4D8-9C21-412E-A99C-82EEA4AD4BF1}" type="slidenum">
              <a:rPr lang="es-ES" smtClean="0"/>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4" name="PlaceHolder 1"/>
          <p:cNvSpPr>
            <a:spLocks noGrp="1"/>
          </p:cNvSpPr>
          <p:nvPr>
            <p:ph type="title"/>
          </p:nvPr>
        </p:nvSpPr>
        <p:spPr>
          <a:xfrm>
            <a:off x="514440" y="2840400"/>
            <a:ext cx="5829120" cy="1959840"/>
          </a:xfrm>
          <a:prstGeom prst="rect">
            <a:avLst/>
          </a:prstGeom>
        </p:spPr>
        <p:txBody>
          <a:bodyPr lIns="0" tIns="0" rIns="0" bIns="0" anchor="ctr"/>
          <a:lstStyle/>
          <a:p>
            <a:endParaRPr lang="es-CR" sz="1800" b="0" strike="noStrike" spc="-1">
              <a:solidFill>
                <a:srgbClr val="000000"/>
              </a:solidFill>
              <a:uFill>
                <a:solidFill>
                  <a:srgbClr val="FFFFFF"/>
                </a:solidFill>
              </a:uFill>
              <a:latin typeface="Calibri"/>
            </a:endParaRPr>
          </a:p>
        </p:txBody>
      </p:sp>
      <p:sp>
        <p:nvSpPr>
          <p:cNvPr id="5" name="PlaceHolder 2"/>
          <p:cNvSpPr>
            <a:spLocks noGrp="1"/>
          </p:cNvSpPr>
          <p:nvPr>
            <p:ph type="subTitle"/>
          </p:nvPr>
        </p:nvSpPr>
        <p:spPr>
          <a:xfrm>
            <a:off x="342720" y="2139480"/>
            <a:ext cx="6171840" cy="5302800"/>
          </a:xfrm>
          <a:prstGeom prst="rect">
            <a:avLst/>
          </a:prstGeom>
        </p:spPr>
        <p:txBody>
          <a:bodyPr lIns="0" tIns="0" rIns="0" bIns="0" anchor="ctr"/>
          <a:lstStyle/>
          <a:p>
            <a:pPr algn="ctr"/>
            <a:endParaRPr lang="es-CR" sz="32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3578830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680CFB56-56DF-4DA6-B959-B094A0375FBD}" type="datetimeFigureOut">
              <a:rPr lang="es-ES" smtClean="0"/>
              <a:t>18/11/2021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9B5C4D8-9C21-412E-A99C-82EEA4AD4BF1}"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41735" y="7315200"/>
            <a:ext cx="5744765" cy="1557867"/>
          </a:xfrm>
        </p:spPr>
        <p:txBody>
          <a:bodyPr anchor="t"/>
          <a:lstStyle>
            <a:lvl1pPr algn="l">
              <a:defRPr sz="36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41735" y="5137151"/>
            <a:ext cx="4601765" cy="217805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680CFB56-56DF-4DA6-B959-B094A0375FBD}" type="datetimeFigureOut">
              <a:rPr lang="es-ES" smtClean="0"/>
              <a:t>18/11/2021</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9B5C4D8-9C21-412E-A99C-82EEA4AD4BF1}"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3429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3147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680CFB56-56DF-4DA6-B959-B094A0375FBD}" type="datetimeFigureOut">
              <a:rPr lang="es-ES" smtClean="0"/>
              <a:t>18/11/2021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C9B5C4D8-9C21-412E-A99C-82EEA4AD4BF1}"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3429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429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3147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33147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Date Placeholder 6"/>
          <p:cNvSpPr>
            <a:spLocks noGrp="1"/>
          </p:cNvSpPr>
          <p:nvPr>
            <p:ph type="dt" sz="half" idx="10"/>
          </p:nvPr>
        </p:nvSpPr>
        <p:spPr/>
        <p:txBody>
          <a:bodyPr/>
          <a:lstStyle/>
          <a:p>
            <a:fld id="{680CFB56-56DF-4DA6-B959-B094A0375FBD}" type="datetimeFigureOut">
              <a:rPr lang="es-ES" smtClean="0"/>
              <a:t>18/11/2021</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C9B5C4D8-9C21-412E-A99C-82EEA4AD4BF1}"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680CFB56-56DF-4DA6-B959-B094A0375FBD}" type="datetimeFigureOut">
              <a:rPr lang="es-ES" smtClean="0"/>
              <a:t>18/11/2021</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C9B5C4D8-9C21-412E-A99C-82EEA4AD4BF1}"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0CFB56-56DF-4DA6-B959-B094A0375FBD}" type="datetimeFigureOut">
              <a:rPr lang="es-ES" smtClean="0"/>
              <a:t>18/11/2021</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C9B5C4D8-9C21-412E-A99C-82EEA4AD4BF1}"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8601" y="7327392"/>
            <a:ext cx="5829300" cy="792480"/>
          </a:xfrm>
        </p:spPr>
        <p:txBody>
          <a:bodyPr anchor="b"/>
          <a:lstStyle>
            <a:lvl1pPr algn="ctr">
              <a:defRPr sz="2200" b="1"/>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28600" y="8128000"/>
            <a:ext cx="5829301" cy="812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680CFB56-56DF-4DA6-B959-B094A0375FBD}" type="datetimeFigureOut">
              <a:rPr lang="es-ES" smtClean="0"/>
              <a:t>18/11/2021</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C9B5C4D8-9C21-412E-A99C-82EEA4AD4BF1}" type="slidenum">
              <a:rPr lang="es-ES" smtClean="0"/>
              <a:t>‹Nº›</a:t>
            </a:fld>
            <a:endParaRPr lang="es-ES"/>
          </a:p>
        </p:txBody>
      </p:sp>
      <p:sp>
        <p:nvSpPr>
          <p:cNvPr id="9" name="Content Placeholder 8"/>
          <p:cNvSpPr>
            <a:spLocks noGrp="1"/>
          </p:cNvSpPr>
          <p:nvPr>
            <p:ph sz="quarter" idx="13"/>
          </p:nvPr>
        </p:nvSpPr>
        <p:spPr>
          <a:xfrm>
            <a:off x="228600" y="508000"/>
            <a:ext cx="5829300" cy="659045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6314" y="7327037"/>
            <a:ext cx="5829300" cy="792835"/>
          </a:xfrm>
        </p:spPr>
        <p:txBody>
          <a:bodyPr anchor="b"/>
          <a:lstStyle>
            <a:lvl1pPr algn="ctr">
              <a:defRPr sz="2200" b="1">
                <a:ln>
                  <a:noFill/>
                </a:ln>
                <a:solidFill>
                  <a:schemeClr val="tx2"/>
                </a:solidFill>
              </a:defRPr>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0" y="0"/>
            <a:ext cx="6343650" cy="731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26314" y="8128000"/>
            <a:ext cx="5829300" cy="816864"/>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680CFB56-56DF-4DA6-B959-B094A0375FBD}" type="datetimeFigureOut">
              <a:rPr lang="es-ES" smtClean="0"/>
              <a:t>18/11/2021</a:t>
            </a:fld>
            <a:endParaRPr lang="es-ES"/>
          </a:p>
        </p:txBody>
      </p:sp>
      <p:sp>
        <p:nvSpPr>
          <p:cNvPr id="9" name="Slide Number Placeholder 8"/>
          <p:cNvSpPr>
            <a:spLocks noGrp="1"/>
          </p:cNvSpPr>
          <p:nvPr>
            <p:ph type="sldNum" sz="quarter" idx="11"/>
          </p:nvPr>
        </p:nvSpPr>
        <p:spPr/>
        <p:txBody>
          <a:bodyPr/>
          <a:lstStyle/>
          <a:p>
            <a:fld id="{C9B5C4D8-9C21-412E-A99C-82EEA4AD4BF1}" type="slidenum">
              <a:rPr lang="es-ES" smtClean="0"/>
              <a:t>‹Nº›</a:t>
            </a:fld>
            <a:endParaRPr lang="es-ES"/>
          </a:p>
        </p:txBody>
      </p:sp>
      <p:sp>
        <p:nvSpPr>
          <p:cNvPr id="10" name="Footer Placeholder 9"/>
          <p:cNvSpPr>
            <a:spLocks noGrp="1"/>
          </p:cNvSpPr>
          <p:nvPr>
            <p:ph type="ftr" sz="quarter" idx="12"/>
          </p:nvPr>
        </p:nvSpPr>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5715000" cy="1524000"/>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42900" y="2133600"/>
            <a:ext cx="5715000" cy="6400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Rectangle 6"/>
          <p:cNvSpPr/>
          <p:nvPr/>
        </p:nvSpPr>
        <p:spPr>
          <a:xfrm>
            <a:off x="6343650" y="0"/>
            <a:ext cx="514350"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343650" y="7315200"/>
            <a:ext cx="514350"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398841" y="7531947"/>
            <a:ext cx="411480" cy="52832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C9B5C4D8-9C21-412E-A99C-82EEA4AD4BF1}" type="slidenum">
              <a:rPr lang="es-ES" smtClean="0"/>
              <a:t>‹Nº›</a:t>
            </a:fld>
            <a:endParaRPr lang="es-ES"/>
          </a:p>
        </p:txBody>
      </p:sp>
      <p:sp>
        <p:nvSpPr>
          <p:cNvPr id="5" name="Footer Placeholder 4"/>
          <p:cNvSpPr>
            <a:spLocks noGrp="1"/>
          </p:cNvSpPr>
          <p:nvPr>
            <p:ph type="ftr" sz="quarter" idx="3"/>
          </p:nvPr>
        </p:nvSpPr>
        <p:spPr>
          <a:xfrm rot="16200000">
            <a:off x="4999726" y="5505027"/>
            <a:ext cx="3156375" cy="274320"/>
          </a:xfrm>
          <a:prstGeom prst="rect">
            <a:avLst/>
          </a:prstGeom>
        </p:spPr>
        <p:txBody>
          <a:bodyPr vert="horz" lIns="91440" tIns="45720" rIns="91440" bIns="45720" rtlCol="0" anchor="ctr"/>
          <a:lstStyle>
            <a:lvl1pPr algn="r">
              <a:defRPr sz="1200">
                <a:solidFill>
                  <a:schemeClr val="bg2"/>
                </a:solidFill>
              </a:defRPr>
            </a:lvl1pPr>
          </a:lstStyle>
          <a:p>
            <a:endParaRPr lang="es-ES"/>
          </a:p>
        </p:txBody>
      </p:sp>
      <p:sp>
        <p:nvSpPr>
          <p:cNvPr id="4" name="Date Placeholder 3"/>
          <p:cNvSpPr>
            <a:spLocks noGrp="1"/>
          </p:cNvSpPr>
          <p:nvPr>
            <p:ph type="dt" sz="half" idx="2"/>
          </p:nvPr>
        </p:nvSpPr>
        <p:spPr>
          <a:xfrm rot="16200000">
            <a:off x="4952314" y="2301240"/>
            <a:ext cx="3251199" cy="274320"/>
          </a:xfrm>
          <a:prstGeom prst="rect">
            <a:avLst/>
          </a:prstGeom>
        </p:spPr>
        <p:txBody>
          <a:bodyPr vert="horz" lIns="91440" tIns="45720" rIns="91440" bIns="45720" rtlCol="0" anchor="ctr"/>
          <a:lstStyle>
            <a:lvl1pPr algn="l">
              <a:defRPr sz="1200">
                <a:solidFill>
                  <a:schemeClr val="bg2"/>
                </a:solidFill>
              </a:defRPr>
            </a:lvl1pPr>
          </a:lstStyle>
          <a:p>
            <a:fld id="{680CFB56-56DF-4DA6-B959-B094A0375FBD}" type="datetimeFigureOut">
              <a:rPr lang="es-ES" smtClean="0"/>
              <a:t>18/11/2021</a:t>
            </a:fld>
            <a:endParaRPr lang="es-E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CustomShape 9"/>
          <p:cNvSpPr/>
          <p:nvPr/>
        </p:nvSpPr>
        <p:spPr>
          <a:xfrm>
            <a:off x="239240" y="594837"/>
            <a:ext cx="6070080" cy="39749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r>
              <a:rPr lang="es-CR" sz="2000" b="1" spc="-1" dirty="0">
                <a:solidFill>
                  <a:srgbClr val="000000"/>
                </a:solidFill>
                <a:uFill>
                  <a:solidFill>
                    <a:srgbClr val="FFFFFF"/>
                  </a:solidFill>
                </a:uFill>
                <a:latin typeface="Arial" pitchFamily="34" charset="0"/>
                <a:cs typeface="Arial" pitchFamily="34" charset="0"/>
              </a:rPr>
              <a:t> </a:t>
            </a:r>
            <a:r>
              <a:rPr lang="es-ES" sz="1200" b="1" dirty="0">
                <a:latin typeface="Arial" pitchFamily="34" charset="0"/>
                <a:cs typeface="Arial" pitchFamily="34" charset="0"/>
              </a:rPr>
              <a:t>NIVEL DE FACTOR DE NECROSIS TUMORAL ALFA EN PACIENTES CON ENFERMEDAD PERIODONTAL</a:t>
            </a:r>
            <a:r>
              <a:rPr lang="es-CR" sz="2000" b="1" spc="-1" dirty="0">
                <a:solidFill>
                  <a:srgbClr val="000000"/>
                </a:solidFill>
                <a:uFill>
                  <a:solidFill>
                    <a:srgbClr val="FFFFFF"/>
                  </a:solidFill>
                </a:uFill>
                <a:latin typeface="Arial" pitchFamily="34" charset="0"/>
                <a:cs typeface="Arial" pitchFamily="34" charset="0"/>
              </a:rPr>
              <a:t>  </a:t>
            </a:r>
            <a:endParaRPr lang="es-ES" sz="1200" dirty="0"/>
          </a:p>
          <a:p>
            <a:r>
              <a:rPr lang="es-ES" sz="1200" b="1" dirty="0"/>
              <a:t>. Autores: </a:t>
            </a:r>
            <a:r>
              <a:rPr lang="es-ES" sz="1200" dirty="0"/>
              <a:t>Dora María López Trujillo, Javier Morán Martínez, María de los Ángeles </a:t>
            </a:r>
            <a:r>
              <a:rPr lang="es-ES" sz="1200" dirty="0" err="1"/>
              <a:t>Pietschmann</a:t>
            </a:r>
            <a:r>
              <a:rPr lang="es-ES" sz="1200" dirty="0"/>
              <a:t> </a:t>
            </a:r>
            <a:r>
              <a:rPr lang="es-ES" sz="1200" dirty="0" err="1"/>
              <a:t>Santamaria</a:t>
            </a:r>
            <a:r>
              <a:rPr lang="es-ES" sz="1200" dirty="0"/>
              <a:t> , Claudia Meléndez Wong , Marco Antonio Martínez </a:t>
            </a:r>
            <a:r>
              <a:rPr lang="es-ES" sz="1200" dirty="0" err="1"/>
              <a:t>Martínez</a:t>
            </a:r>
            <a:endParaRPr lang="es-ES" sz="1200" dirty="0"/>
          </a:p>
          <a:p>
            <a:r>
              <a:rPr lang="es-ES" sz="1200" b="1" dirty="0"/>
              <a:t>País: México</a:t>
            </a:r>
            <a:endParaRPr lang="es-ES" sz="1200" dirty="0"/>
          </a:p>
          <a:p>
            <a:r>
              <a:rPr lang="es-ES" sz="1200" b="1" dirty="0"/>
              <a:t>Temática: Periodoncia  </a:t>
            </a:r>
            <a:endParaRPr lang="es-ES" sz="1200" dirty="0"/>
          </a:p>
        </p:txBody>
      </p:sp>
      <p:sp>
        <p:nvSpPr>
          <p:cNvPr id="58" name="CustomShape 12"/>
          <p:cNvSpPr/>
          <p:nvPr/>
        </p:nvSpPr>
        <p:spPr>
          <a:xfrm>
            <a:off x="1713856" y="4856418"/>
            <a:ext cx="1356840" cy="181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s-CR" sz="600" b="0" strike="noStrike" spc="-1" dirty="0">
                <a:solidFill>
                  <a:srgbClr val="000000"/>
                </a:solidFill>
                <a:uFill>
                  <a:solidFill>
                    <a:srgbClr val="FFFFFF"/>
                  </a:solidFill>
                </a:uFill>
                <a:latin typeface="Calibri"/>
              </a:rPr>
              <a:t> </a:t>
            </a:r>
            <a:endParaRPr lang="es-CR" sz="600" b="0" strike="noStrike" spc="-1" dirty="0">
              <a:solidFill>
                <a:srgbClr val="000000"/>
              </a:solidFill>
              <a:uFill>
                <a:solidFill>
                  <a:srgbClr val="FFFFFF"/>
                </a:solidFill>
              </a:uFill>
              <a:latin typeface="Arial"/>
            </a:endParaRPr>
          </a:p>
        </p:txBody>
      </p:sp>
      <p:sp>
        <p:nvSpPr>
          <p:cNvPr id="25" name="TextShape 1"/>
          <p:cNvSpPr txBox="1"/>
          <p:nvPr/>
        </p:nvSpPr>
        <p:spPr>
          <a:xfrm>
            <a:off x="262917" y="3365675"/>
            <a:ext cx="6090980" cy="916806"/>
          </a:xfrm>
          <a:prstGeom prst="rect">
            <a:avLst/>
          </a:prstGeom>
          <a:noFill/>
          <a:ln>
            <a:solidFill>
              <a:schemeClr val="accent1"/>
            </a:solidFill>
          </a:ln>
        </p:spPr>
        <p:txBody>
          <a:bodyPr anchor="ctr"/>
          <a:lstStyle/>
          <a:p>
            <a:pPr algn="just"/>
            <a:r>
              <a:rPr lang="es-CR" sz="1200" b="1" strike="noStrike" spc="-1" dirty="0">
                <a:solidFill>
                  <a:srgbClr val="000000"/>
                </a:solidFill>
                <a:uFill>
                  <a:solidFill>
                    <a:srgbClr val="FFFFFF"/>
                  </a:solidFill>
                </a:uFill>
                <a:latin typeface="Arial" pitchFamily="34" charset="0"/>
                <a:cs typeface="Arial" pitchFamily="34" charset="0"/>
              </a:rPr>
              <a:t>Métodos</a:t>
            </a:r>
            <a:r>
              <a:rPr lang="es-ES" sz="1200" dirty="0">
                <a:latin typeface="Arial" pitchFamily="34" charset="0"/>
                <a:cs typeface="Arial" pitchFamily="34" charset="0"/>
              </a:rPr>
              <a:t>: Estudio transversal, descriptivo realizado en 40 pacientes, hombres y mujeres de 35 a 58 años de edad, con y sin periodontitis que acudieron a la Facultad de Odontología de la </a:t>
            </a:r>
            <a:r>
              <a:rPr lang="es-ES" sz="1200" dirty="0" err="1">
                <a:latin typeface="Arial" pitchFamily="34" charset="0"/>
                <a:cs typeface="Arial" pitchFamily="34" charset="0"/>
              </a:rPr>
              <a:t>UAdeC</a:t>
            </a:r>
            <a:r>
              <a:rPr lang="es-ES" sz="1200" dirty="0">
                <a:latin typeface="Arial" pitchFamily="34" charset="0"/>
                <a:cs typeface="Arial" pitchFamily="34" charset="0"/>
              </a:rPr>
              <a:t> UT, el protocolo seleccionado fue el Índice de Ramfjord, serie radiográfica y toma de muestra sanguínea. </a:t>
            </a:r>
            <a:endParaRPr lang="es-ES" sz="1200" b="1" spc="-1" dirty="0">
              <a:solidFill>
                <a:srgbClr val="000000"/>
              </a:solidFill>
              <a:uFill>
                <a:solidFill>
                  <a:srgbClr val="FFFFFF"/>
                </a:solidFill>
              </a:uFill>
              <a:latin typeface="Arial" pitchFamily="34" charset="0"/>
              <a:cs typeface="Arial" pitchFamily="34" charset="0"/>
            </a:endParaRPr>
          </a:p>
        </p:txBody>
      </p:sp>
      <p:sp>
        <p:nvSpPr>
          <p:cNvPr id="11" name="CuadroTexto 10"/>
          <p:cNvSpPr txBox="1"/>
          <p:nvPr/>
        </p:nvSpPr>
        <p:spPr>
          <a:xfrm>
            <a:off x="286595" y="2051720"/>
            <a:ext cx="6067302" cy="1231106"/>
          </a:xfrm>
          <a:prstGeom prst="rect">
            <a:avLst/>
          </a:prstGeom>
          <a:noFill/>
          <a:ln>
            <a:solidFill>
              <a:schemeClr val="accent1"/>
            </a:solidFill>
          </a:ln>
        </p:spPr>
        <p:txBody>
          <a:bodyPr wrap="square" rtlCol="0">
            <a:spAutoFit/>
          </a:bodyPr>
          <a:lstStyle/>
          <a:p>
            <a:pPr algn="just"/>
            <a:r>
              <a:rPr lang="es-CR" sz="1400" b="1" spc="-1" dirty="0">
                <a:solidFill>
                  <a:srgbClr val="000000"/>
                </a:solidFill>
                <a:uFill>
                  <a:solidFill>
                    <a:srgbClr val="FFFFFF"/>
                  </a:solidFill>
                </a:uFill>
                <a:cs typeface="Calibri" panose="020F0502020204030204" pitchFamily="34" charset="0"/>
              </a:rPr>
              <a:t>Introducción y Objetivo </a:t>
            </a:r>
            <a:r>
              <a:rPr lang="es-CR" sz="1400" spc="-1" dirty="0">
                <a:solidFill>
                  <a:srgbClr val="000000"/>
                </a:solidFill>
                <a:uFill>
                  <a:solidFill>
                    <a:srgbClr val="FFFFFF"/>
                  </a:solidFill>
                </a:uFill>
                <a:cs typeface="Calibri" panose="020F0502020204030204" pitchFamily="34" charset="0"/>
              </a:rPr>
              <a:t>:</a:t>
            </a:r>
            <a:r>
              <a:rPr lang="es-ES" sz="1200" dirty="0"/>
              <a:t> Las enfermedades cardiovasculares (ECV) son un problema de salud pública siendo una de las primeras causas de muerte en el mundo, se ha ligado a la enfermedad periodontal como posible factor de riesgo. El Factor de Necrosis tumoral α (FNTα) es uno de los marcadores de inflamación que se utiliza en la determinación del riesgo de presentar algún evento cardiovascular. El objetivo de esta investigación fue, determinar la concentración de éste marcador en los pacientes que tienen enfermedad periodontal. </a:t>
            </a:r>
            <a:endParaRPr lang="es-CR" sz="1200" spc="-1" dirty="0">
              <a:solidFill>
                <a:srgbClr val="000000"/>
              </a:solidFill>
              <a:uFill>
                <a:solidFill>
                  <a:srgbClr val="FFFFFF"/>
                </a:solidFill>
              </a:uFill>
              <a:cs typeface="Calibri" panose="020F0502020204030204" pitchFamily="34" charset="0"/>
            </a:endParaRPr>
          </a:p>
        </p:txBody>
      </p:sp>
      <p:sp>
        <p:nvSpPr>
          <p:cNvPr id="26" name="TextShape 1"/>
          <p:cNvSpPr txBox="1"/>
          <p:nvPr/>
        </p:nvSpPr>
        <p:spPr>
          <a:xfrm>
            <a:off x="397068" y="4413927"/>
            <a:ext cx="5981132" cy="3032045"/>
          </a:xfrm>
          <a:prstGeom prst="rect">
            <a:avLst/>
          </a:prstGeom>
          <a:noFill/>
          <a:ln>
            <a:solidFill>
              <a:schemeClr val="tx1"/>
            </a:solidFill>
          </a:ln>
        </p:spPr>
        <p:txBody>
          <a:bodyPr anchor="ctr"/>
          <a:lstStyle/>
          <a:p>
            <a:pPr algn="just"/>
            <a:r>
              <a:rPr lang="es-CR" sz="1200" b="0" strike="noStrike" spc="-1" dirty="0">
                <a:solidFill>
                  <a:srgbClr val="000000"/>
                </a:solidFill>
                <a:uFill>
                  <a:solidFill>
                    <a:srgbClr val="FFFFFF"/>
                  </a:solidFill>
                </a:uFill>
                <a:latin typeface="Arial"/>
              </a:rPr>
              <a:t>
</a:t>
            </a:r>
            <a:r>
              <a:rPr lang="es-CR" sz="1400" b="0" strike="noStrike" spc="-1" dirty="0">
                <a:solidFill>
                  <a:srgbClr val="000000"/>
                </a:solidFill>
                <a:uFill>
                  <a:solidFill>
                    <a:srgbClr val="FFFFFF"/>
                  </a:solidFill>
                </a:uFill>
                <a:latin typeface="Arial"/>
              </a:rPr>
              <a:t>
</a:t>
            </a:r>
            <a:r>
              <a:rPr lang="es-CR" b="1" spc="-1" dirty="0">
                <a:solidFill>
                  <a:srgbClr val="000000"/>
                </a:solidFill>
                <a:uFill>
                  <a:solidFill>
                    <a:srgbClr val="FFFFFF"/>
                  </a:solidFill>
                </a:uFill>
                <a:latin typeface="Arial"/>
              </a:rPr>
              <a:t>Resultados</a:t>
            </a:r>
            <a:endParaRPr lang="es-ES" sz="1600" spc="-1" dirty="0">
              <a:solidFill>
                <a:srgbClr val="000000"/>
              </a:solidFill>
              <a:uFill>
                <a:solidFill>
                  <a:srgbClr val="FFFFFF"/>
                </a:solidFill>
              </a:uFill>
            </a:endParaRPr>
          </a:p>
          <a:p>
            <a:pPr algn="just">
              <a:lnSpc>
                <a:spcPct val="100000"/>
              </a:lnSpc>
            </a:pPr>
            <a:endParaRPr lang="es-CR" sz="1800" b="0" strike="noStrike" spc="-1" dirty="0">
              <a:solidFill>
                <a:srgbClr val="000000"/>
              </a:solidFill>
              <a:uFill>
                <a:solidFill>
                  <a:srgbClr val="FFFFFF"/>
                </a:solidFill>
              </a:uFill>
              <a:latin typeface="Calibri"/>
            </a:endParaRPr>
          </a:p>
        </p:txBody>
      </p:sp>
      <p:sp>
        <p:nvSpPr>
          <p:cNvPr id="27" name="TextShape 1"/>
          <p:cNvSpPr txBox="1"/>
          <p:nvPr/>
        </p:nvSpPr>
        <p:spPr>
          <a:xfrm>
            <a:off x="331172" y="7981250"/>
            <a:ext cx="6060025" cy="1152075"/>
          </a:xfrm>
          <a:prstGeom prst="rect">
            <a:avLst/>
          </a:prstGeom>
          <a:noFill/>
          <a:ln>
            <a:solidFill>
              <a:schemeClr val="accent1"/>
            </a:solidFill>
          </a:ln>
        </p:spPr>
        <p:txBody>
          <a:bodyPr anchor="ctr"/>
          <a:lstStyle/>
          <a:p>
            <a:pPr algn="just">
              <a:lnSpc>
                <a:spcPct val="100000"/>
              </a:lnSpc>
            </a:pPr>
            <a:endParaRPr lang="es-CR" sz="1200" b="1" strike="noStrike" spc="-1" dirty="0">
              <a:solidFill>
                <a:srgbClr val="000000"/>
              </a:solidFill>
              <a:uFill>
                <a:solidFill>
                  <a:srgbClr val="FFFFFF"/>
                </a:solidFill>
              </a:uFill>
              <a:latin typeface="Calibri" panose="020F0502020204030204" pitchFamily="34" charset="0"/>
              <a:cs typeface="Calibri" panose="020F0502020204030204" pitchFamily="34" charset="0"/>
            </a:endParaRPr>
          </a:p>
          <a:p>
            <a:pPr algn="just">
              <a:lnSpc>
                <a:spcPct val="100000"/>
              </a:lnSpc>
            </a:pPr>
            <a:endParaRPr lang="es-CR" sz="1200" b="1" spc="-1" dirty="0">
              <a:solidFill>
                <a:srgbClr val="000000"/>
              </a:solidFill>
              <a:uFill>
                <a:solidFill>
                  <a:srgbClr val="FFFFFF"/>
                </a:solidFill>
              </a:uFill>
              <a:latin typeface="Calibri" panose="020F0502020204030204" pitchFamily="34" charset="0"/>
              <a:cs typeface="Calibri" panose="020F0502020204030204" pitchFamily="34" charset="0"/>
            </a:endParaRPr>
          </a:p>
          <a:p>
            <a:pPr algn="just">
              <a:lnSpc>
                <a:spcPct val="100000"/>
              </a:lnSpc>
            </a:pPr>
            <a:endParaRPr lang="es-CR" sz="1400" b="1" spc="-1" dirty="0">
              <a:solidFill>
                <a:srgbClr val="000000"/>
              </a:solidFill>
              <a:uFill>
                <a:solidFill>
                  <a:srgbClr val="FFFFFF"/>
                </a:solidFill>
              </a:uFill>
              <a:latin typeface="Arial"/>
            </a:endParaRPr>
          </a:p>
          <a:p>
            <a:pPr algn="just">
              <a:lnSpc>
                <a:spcPct val="100000"/>
              </a:lnSpc>
            </a:pPr>
            <a:endParaRPr lang="es-CR" sz="1400" b="1" strike="noStrike" spc="-1" dirty="0">
              <a:solidFill>
                <a:srgbClr val="000000"/>
              </a:solidFill>
              <a:uFill>
                <a:solidFill>
                  <a:srgbClr val="FFFFFF"/>
                </a:solidFill>
              </a:uFill>
              <a:latin typeface="Arial"/>
            </a:endParaRPr>
          </a:p>
          <a:p>
            <a:pPr algn="just">
              <a:lnSpc>
                <a:spcPct val="100000"/>
              </a:lnSpc>
            </a:pPr>
            <a:endParaRPr lang="es-CR" sz="1400" b="1" spc="-1" dirty="0">
              <a:solidFill>
                <a:srgbClr val="000000"/>
              </a:solidFill>
              <a:uFill>
                <a:solidFill>
                  <a:srgbClr val="FFFFFF"/>
                </a:solidFill>
              </a:uFill>
              <a:latin typeface="Arial"/>
            </a:endParaRPr>
          </a:p>
          <a:p>
            <a:pPr algn="just">
              <a:lnSpc>
                <a:spcPct val="100000"/>
              </a:lnSpc>
            </a:pPr>
            <a:endParaRPr lang="es-CR" sz="1400" b="1" strike="noStrike" spc="-1" dirty="0">
              <a:solidFill>
                <a:srgbClr val="000000"/>
              </a:solidFill>
              <a:uFill>
                <a:solidFill>
                  <a:srgbClr val="FFFFFF"/>
                </a:solidFill>
              </a:uFill>
              <a:latin typeface="Arial"/>
            </a:endParaRPr>
          </a:p>
          <a:p>
            <a:pPr algn="just">
              <a:lnSpc>
                <a:spcPct val="100000"/>
              </a:lnSpc>
            </a:pPr>
            <a:endParaRPr lang="es-CR" sz="1400" b="1" strike="noStrike" spc="-1" dirty="0">
              <a:solidFill>
                <a:srgbClr val="000000"/>
              </a:solidFill>
              <a:uFill>
                <a:solidFill>
                  <a:srgbClr val="FFFFFF"/>
                </a:solidFill>
              </a:uFill>
              <a:latin typeface="Arial"/>
            </a:endParaRPr>
          </a:p>
          <a:p>
            <a:pPr algn="just">
              <a:lnSpc>
                <a:spcPct val="100000"/>
              </a:lnSpc>
            </a:pPr>
            <a:endParaRPr lang="es-CR" sz="1400" b="1" spc="-1" dirty="0">
              <a:solidFill>
                <a:srgbClr val="000000"/>
              </a:solidFill>
              <a:uFill>
                <a:solidFill>
                  <a:srgbClr val="FFFFFF"/>
                </a:solidFill>
              </a:uFill>
              <a:latin typeface="Arial"/>
            </a:endParaRPr>
          </a:p>
          <a:p>
            <a:pPr algn="just">
              <a:lnSpc>
                <a:spcPct val="100000"/>
              </a:lnSpc>
            </a:pPr>
            <a:r>
              <a:rPr lang="es-CR" sz="1100" b="1" strike="noStrike" spc="-1" dirty="0">
                <a:solidFill>
                  <a:srgbClr val="000000"/>
                </a:solidFill>
                <a:uFill>
                  <a:solidFill>
                    <a:srgbClr val="FFFFFF"/>
                  </a:solidFill>
                </a:uFill>
                <a:latin typeface="Arial"/>
              </a:rPr>
              <a:t>Conclusiones:</a:t>
            </a:r>
            <a:r>
              <a:rPr lang="es-ES" sz="1100" spc="-1" dirty="0">
                <a:solidFill>
                  <a:srgbClr val="000000"/>
                </a:solidFill>
                <a:uFill>
                  <a:solidFill>
                    <a:srgbClr val="FFFFFF"/>
                  </a:solidFill>
                </a:uFill>
                <a:latin typeface="Arial"/>
              </a:rPr>
              <a:t>Es necesario realizar estudios con una muestra mayor de participantes, con la finalidad de obtener mas herramientas y establecer que la enfermedad periodontal es un </a:t>
            </a:r>
            <a:r>
              <a:rPr lang="es-ES" sz="1100" spc="-1" dirty="0" err="1">
                <a:solidFill>
                  <a:srgbClr val="000000"/>
                </a:solidFill>
                <a:uFill>
                  <a:solidFill>
                    <a:srgbClr val="FFFFFF"/>
                  </a:solidFill>
                </a:uFill>
                <a:latin typeface="Arial"/>
              </a:rPr>
              <a:t>fator</a:t>
            </a:r>
            <a:r>
              <a:rPr lang="es-ES" sz="1100" spc="-1" dirty="0">
                <a:solidFill>
                  <a:srgbClr val="000000"/>
                </a:solidFill>
                <a:uFill>
                  <a:solidFill>
                    <a:srgbClr val="FFFFFF"/>
                  </a:solidFill>
                </a:uFill>
                <a:latin typeface="Arial"/>
              </a:rPr>
              <a:t> de riesgo de presentar </a:t>
            </a:r>
            <a:r>
              <a:rPr lang="es-ES" sz="1100" spc="-1" dirty="0" err="1">
                <a:solidFill>
                  <a:srgbClr val="000000"/>
                </a:solidFill>
                <a:uFill>
                  <a:solidFill>
                    <a:srgbClr val="FFFFFF"/>
                  </a:solidFill>
                </a:uFill>
                <a:latin typeface="Arial"/>
              </a:rPr>
              <a:t>algún</a:t>
            </a:r>
            <a:r>
              <a:rPr lang="es-ES" sz="1100" spc="-1" dirty="0">
                <a:solidFill>
                  <a:srgbClr val="000000"/>
                </a:solidFill>
                <a:uFill>
                  <a:solidFill>
                    <a:srgbClr val="FFFFFF"/>
                  </a:solidFill>
                </a:uFill>
                <a:latin typeface="Arial"/>
              </a:rPr>
              <a:t> evento cardiovascular. </a:t>
            </a:r>
          </a:p>
          <a:p>
            <a:pPr algn="just">
              <a:lnSpc>
                <a:spcPct val="100000"/>
              </a:lnSpc>
            </a:pPr>
            <a:r>
              <a:rPr lang="es-ES" sz="1100" spc="-1" dirty="0">
                <a:solidFill>
                  <a:srgbClr val="000000"/>
                </a:solidFill>
                <a:uFill>
                  <a:solidFill>
                    <a:srgbClr val="FFFFFF"/>
                  </a:solidFill>
                </a:uFill>
                <a:latin typeface="Arial"/>
              </a:rPr>
              <a:t>El estudio se llevó a cabo en 40 pacientes que acudieron a la clínica del Posgrado de Periodoncia de la Facultad de Odontología de la </a:t>
            </a:r>
            <a:r>
              <a:rPr lang="es-ES" sz="1100" spc="-1" dirty="0" err="1">
                <a:solidFill>
                  <a:srgbClr val="000000"/>
                </a:solidFill>
                <a:uFill>
                  <a:solidFill>
                    <a:srgbClr val="FFFFFF"/>
                  </a:solidFill>
                </a:uFill>
                <a:latin typeface="Arial"/>
              </a:rPr>
              <a:t>UAdeC</a:t>
            </a:r>
            <a:r>
              <a:rPr lang="es-ES" sz="1100" spc="-1" dirty="0">
                <a:solidFill>
                  <a:srgbClr val="000000"/>
                </a:solidFill>
                <a:uFill>
                  <a:solidFill>
                    <a:srgbClr val="FFFFFF"/>
                  </a:solidFill>
                </a:uFill>
                <a:latin typeface="Arial"/>
              </a:rPr>
              <a:t> Unidad Torreón, 11(27.5%) hombres y 29 (72.5%) mujeres de 30 a 58 años de edad. </a:t>
            </a:r>
            <a:r>
              <a:rPr lang="es-CR" sz="1200" b="0" strike="noStrike" spc="-1" dirty="0">
                <a:solidFill>
                  <a:srgbClr val="000000"/>
                </a:solidFill>
                <a:uFill>
                  <a:solidFill>
                    <a:srgbClr val="FFFFFF"/>
                  </a:solidFill>
                </a:uFill>
              </a:rPr>
              <a:t>
</a:t>
            </a:r>
            <a:r>
              <a:rPr lang="es-CR" sz="1200" b="0" strike="noStrike" spc="-1" dirty="0">
                <a:solidFill>
                  <a:srgbClr val="000000"/>
                </a:solidFill>
                <a:uFill>
                  <a:solidFill>
                    <a:srgbClr val="FFFFFF"/>
                  </a:solidFill>
                </a:uFill>
                <a:latin typeface="Arial"/>
              </a:rPr>
              <a:t>
</a:t>
            </a:r>
            <a:r>
              <a:rPr lang="es-CR" b="1" spc="-1" dirty="0">
                <a:solidFill>
                  <a:srgbClr val="000000"/>
                </a:solidFill>
                <a:uFill>
                  <a:solidFill>
                    <a:srgbClr val="FFFFFF"/>
                  </a:solidFill>
                </a:uFill>
                <a:latin typeface="Calibri" panose="020F0502020204030204" pitchFamily="34" charset="0"/>
                <a:cs typeface="Calibri" panose="020F0502020204030204" pitchFamily="34" charset="0"/>
              </a:rPr>
              <a:t> </a:t>
            </a:r>
            <a:r>
              <a:rPr lang="es-CR" sz="1200" b="0" strike="noStrike" spc="-1" dirty="0">
                <a:solidFill>
                  <a:srgbClr val="000000"/>
                </a:solidFill>
                <a:uFill>
                  <a:solidFill>
                    <a:srgbClr val="FFFFFF"/>
                  </a:solidFill>
                </a:uFill>
                <a:latin typeface="Arial"/>
              </a:rPr>
              <a:t>
</a:t>
            </a:r>
            <a:r>
              <a:rPr lang="es-CR" sz="1400" b="0" strike="noStrike" spc="-1" dirty="0">
                <a:solidFill>
                  <a:srgbClr val="000000"/>
                </a:solidFill>
                <a:uFill>
                  <a:solidFill>
                    <a:srgbClr val="FFFFFF"/>
                  </a:solidFill>
                </a:uFill>
                <a:latin typeface="Arial"/>
              </a:rPr>
              <a:t>
</a:t>
            </a:r>
            <a:endParaRPr lang="es-CR" sz="1800" b="0" strike="noStrike" spc="-1" dirty="0">
              <a:solidFill>
                <a:srgbClr val="000000"/>
              </a:solidFill>
              <a:uFill>
                <a:solidFill>
                  <a:srgbClr val="FFFFFF"/>
                </a:solidFill>
              </a:uFill>
              <a:latin typeface="Calibri"/>
            </a:endParaRPr>
          </a:p>
        </p:txBody>
      </p:sp>
      <p:pic>
        <p:nvPicPr>
          <p:cNvPr id="2" name="Imagen 1"/>
          <p:cNvPicPr>
            <a:picLocks noChangeAspect="1"/>
          </p:cNvPicPr>
          <p:nvPr/>
        </p:nvPicPr>
        <p:blipFill>
          <a:blip r:embed="rId3"/>
          <a:stretch>
            <a:fillRect/>
          </a:stretch>
        </p:blipFill>
        <p:spPr>
          <a:xfrm>
            <a:off x="3070696" y="26790"/>
            <a:ext cx="1798476" cy="780356"/>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172" y="4475479"/>
            <a:ext cx="3018704" cy="1661672"/>
          </a:xfrm>
          <a:prstGeom prst="rect">
            <a:avLst/>
          </a:prstGeom>
          <a:noFill/>
          <a:ln w="9525">
            <a:solidFill>
              <a:schemeClr val="accent1"/>
            </a:solidFill>
            <a:prstDash val="sys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51777" y="4456277"/>
            <a:ext cx="2790949" cy="1647764"/>
          </a:xfrm>
          <a:prstGeom prst="rect">
            <a:avLst/>
          </a:prstGeom>
          <a:noFill/>
          <a:ln w="9525">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8474" y="6101888"/>
            <a:ext cx="2857553" cy="1771650"/>
          </a:xfrm>
          <a:prstGeom prst="rect">
            <a:avLst/>
          </a:prstGeom>
          <a:noFill/>
          <a:ln w="9525">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7024" y="6011960"/>
            <a:ext cx="2992851" cy="1969290"/>
          </a:xfrm>
          <a:prstGeom prst="rect">
            <a:avLst/>
          </a:prstGeom>
          <a:noFill/>
          <a:ln w="9525">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226251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Ej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TotalTime>
  <Words>291</Words>
  <Application>Microsoft Office PowerPoint</Application>
  <PresentationFormat>Presentación en pantalla (4:3)</PresentationFormat>
  <Paragraphs>19</Paragraphs>
  <Slides>1</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Cambria</vt:lpstr>
      <vt:lpstr>Times New Roman</vt:lpstr>
      <vt:lpstr>Adyacencia</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yo</dc:creator>
  <cp:lastModifiedBy>LAPTOP</cp:lastModifiedBy>
  <cp:revision>1</cp:revision>
  <dcterms:created xsi:type="dcterms:W3CDTF">2021-11-17T15:10:21Z</dcterms:created>
  <dcterms:modified xsi:type="dcterms:W3CDTF">2021-11-18T22:11:39Z</dcterms:modified>
</cp:coreProperties>
</file>