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23" r:id="rId2"/>
    <p:sldId id="324" r:id="rId3"/>
    <p:sldId id="325" r:id="rId4"/>
    <p:sldId id="326" r:id="rId5"/>
    <p:sldId id="327"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842" autoAdjust="0"/>
  </p:normalViewPr>
  <p:slideViewPr>
    <p:cSldViewPr>
      <p:cViewPr varScale="1">
        <p:scale>
          <a:sx n="69" d="100"/>
          <a:sy n="69" d="100"/>
        </p:scale>
        <p:origin x="141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14"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1048715"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378C0-1E2F-3045-B2A8-9F76B0C27A9D}" type="datetimeFigureOut">
              <a:rPr lang="es-US" smtClean="0"/>
              <a:t>11/15/2021</a:t>
            </a:fld>
            <a:endParaRPr lang="es-US"/>
          </a:p>
        </p:txBody>
      </p:sp>
      <p:sp>
        <p:nvSpPr>
          <p:cNvPr id="1048716"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US"/>
          </a:p>
        </p:txBody>
      </p:sp>
      <p:sp>
        <p:nvSpPr>
          <p:cNvPr id="1048717"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1048718"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1048719"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D41B1-2B3A-2043-9A8B-2CAFC72AE80A}" type="slidenum">
              <a:rPr lang="es-US" smtClean="0"/>
              <a:t>‹Nº›</a:t>
            </a:fld>
            <a:endParaRPr lang="es-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Marcador de imagen de diapositiva 1"/>
          <p:cNvSpPr>
            <a:spLocks noGrp="1" noRot="1" noChangeAspect="1"/>
          </p:cNvSpPr>
          <p:nvPr>
            <p:ph type="sldImg"/>
          </p:nvPr>
        </p:nvSpPr>
        <p:spPr/>
      </p:sp>
      <p:sp>
        <p:nvSpPr>
          <p:cNvPr id="1048613" name="Marcador de notas 2"/>
          <p:cNvSpPr>
            <a:spLocks noGrp="1"/>
          </p:cNvSpPr>
          <p:nvPr>
            <p:ph type="body" idx="1"/>
          </p:nvPr>
        </p:nvSpPr>
        <p:spPr/>
        <p:txBody>
          <a:bodyPr/>
          <a:lstStyle/>
          <a:p>
            <a:endParaRPr lang="es-AR" dirty="0"/>
          </a:p>
        </p:txBody>
      </p:sp>
      <p:sp>
        <p:nvSpPr>
          <p:cNvPr id="1048614" name="Marcador de número de diapositiva 3"/>
          <p:cNvSpPr>
            <a:spLocks noGrp="1"/>
          </p:cNvSpPr>
          <p:nvPr>
            <p:ph type="sldNum" sz="quarter" idx="5"/>
          </p:nvPr>
        </p:nvSpPr>
        <p:spPr/>
        <p:txBody>
          <a:bodyPr/>
          <a:lstStyle/>
          <a:p>
            <a:fld id="{E05D41B1-2B3A-2043-9A8B-2CAFC72AE80A}" type="slidenum">
              <a:rPr lang="es-US" smtClean="0"/>
              <a:t>1</a:t>
            </a:fld>
            <a:endParaRPr lang="es-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Rectangle 7"/>
          <p:cNvSpPr>
            <a:spLocks noGrp="1" noChangeArrowheads="1"/>
          </p:cNvSpPr>
          <p:nvPr>
            <p:ph type="sldNum" sz="quarter" idx="5"/>
          </p:nvPr>
        </p:nvSpPr>
        <p:spPr/>
        <p:txBody>
          <a:bodyPr/>
          <a:lstStyle/>
          <a:p>
            <a:fld id="{38AD9CB0-74C6-E24C-9A93-5342F9D76FEF}" type="slidenum">
              <a:rPr lang="es-ES" altLang="es-US"/>
              <a:t>17</a:t>
            </a:fld>
            <a:endParaRPr lang="es-ES" altLang="es-US"/>
          </a:p>
        </p:txBody>
      </p:sp>
      <p:sp>
        <p:nvSpPr>
          <p:cNvPr id="1048597" name="Rectangle 2"/>
          <p:cNvSpPr>
            <a:spLocks noGrp="1" noRot="1" noChangeAspect="1" noChangeArrowheads="1" noTextEdit="1"/>
          </p:cNvSpPr>
          <p:nvPr>
            <p:ph type="sldImg"/>
          </p:nvPr>
        </p:nvSpPr>
        <p:spPr/>
      </p:sp>
      <p:sp>
        <p:nvSpPr>
          <p:cNvPr id="1048598" name="Rectangle 3"/>
          <p:cNvSpPr>
            <a:spLocks noGrp="1" noChangeArrowheads="1"/>
          </p:cNvSpPr>
          <p:nvPr>
            <p:ph type="body" idx="1"/>
          </p:nvPr>
        </p:nvSpPr>
        <p:spPr/>
        <p:txBody>
          <a:bodyPr/>
          <a:lstStyle/>
          <a:p>
            <a:r>
              <a:rPr lang="es-US" altLang="es-US" dirty="0"/>
              <a:t>Arriba: mucosa con infiltrdo en banda.</a:t>
            </a:r>
          </a:p>
          <a:p>
            <a:r>
              <a:rPr lang="es-US" altLang="es-US" dirty="0"/>
              <a:t>Abajo mayor aumento con papilas en dientes de sierra, infiltrdo linfocitario en banda, bien delimitado.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Rectangle 7"/>
          <p:cNvSpPr>
            <a:spLocks noGrp="1" noChangeArrowheads="1"/>
          </p:cNvSpPr>
          <p:nvPr>
            <p:ph type="sldNum" sz="quarter" idx="5"/>
          </p:nvPr>
        </p:nvSpPr>
        <p:spPr/>
        <p:txBody>
          <a:bodyPr/>
          <a:lstStyle/>
          <a:p>
            <a:fld id="{B752103C-ACED-AE46-BD09-213BDA0FDB18}" type="slidenum">
              <a:rPr lang="es-ES" altLang="es-US"/>
              <a:t>18</a:t>
            </a:fld>
            <a:endParaRPr lang="es-ES" altLang="es-US"/>
          </a:p>
        </p:txBody>
      </p:sp>
      <p:sp>
        <p:nvSpPr>
          <p:cNvPr id="1048589" name="Rectangle 2"/>
          <p:cNvSpPr>
            <a:spLocks noGrp="1" noRot="1" noChangeAspect="1" noChangeArrowheads="1" noTextEdit="1"/>
          </p:cNvSpPr>
          <p:nvPr>
            <p:ph type="sldImg"/>
          </p:nvPr>
        </p:nvSpPr>
        <p:spPr/>
      </p:sp>
      <p:sp>
        <p:nvSpPr>
          <p:cNvPr id="1048590" name="Rectangle 3"/>
          <p:cNvSpPr>
            <a:spLocks noGrp="1" noChangeArrowheads="1"/>
          </p:cNvSpPr>
          <p:nvPr>
            <p:ph type="body" idx="1"/>
          </p:nvPr>
        </p:nvSpPr>
        <p:spPr/>
        <p:txBody>
          <a:bodyPr/>
          <a:lstStyle/>
          <a:p>
            <a:r>
              <a:rPr lang="es-US" altLang="es-US" dirty="0"/>
              <a:t>Borramiento de la membrana basl y en parte engrosamiento de ella, e infiltrado linfocitario al epitelio (exocitosis)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Marcador de imagen de diapositiva 1"/>
          <p:cNvSpPr>
            <a:spLocks noGrp="1" noRot="1" noChangeAspect="1"/>
          </p:cNvSpPr>
          <p:nvPr>
            <p:ph type="sldImg"/>
          </p:nvPr>
        </p:nvSpPr>
        <p:spPr/>
      </p:sp>
      <p:sp>
        <p:nvSpPr>
          <p:cNvPr id="1048648" name="Marcador de notas 2"/>
          <p:cNvSpPr>
            <a:spLocks noGrp="1"/>
          </p:cNvSpPr>
          <p:nvPr>
            <p:ph type="body" idx="1"/>
          </p:nvPr>
        </p:nvSpPr>
        <p:spPr/>
        <p:txBody>
          <a:bodyPr/>
          <a:lstStyle/>
          <a:p>
            <a:r>
              <a:rPr lang="es-US" dirty="0"/>
              <a:t>Papilas elongadas, infiltrado linfocitario en banda y leve engrosamiento de la membrana basal</a:t>
            </a:r>
          </a:p>
        </p:txBody>
      </p:sp>
      <p:sp>
        <p:nvSpPr>
          <p:cNvPr id="1048649" name="Marcador de número de diapositiva 3"/>
          <p:cNvSpPr>
            <a:spLocks noGrp="1"/>
          </p:cNvSpPr>
          <p:nvPr>
            <p:ph type="sldNum" sz="quarter" idx="5"/>
          </p:nvPr>
        </p:nvSpPr>
        <p:spPr/>
        <p:txBody>
          <a:bodyPr/>
          <a:lstStyle/>
          <a:p>
            <a:fld id="{E05D41B1-2B3A-2043-9A8B-2CAFC72AE80A}" type="slidenum">
              <a:rPr lang="es-US" smtClean="0"/>
              <a:t>35</a:t>
            </a:fld>
            <a:endParaRPr lang="es-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48605"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1048606"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1048607" name="3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08" name="4 Marcador de pie de página"/>
          <p:cNvSpPr>
            <a:spLocks noGrp="1"/>
          </p:cNvSpPr>
          <p:nvPr>
            <p:ph type="ftr" sz="quarter" idx="11"/>
          </p:nvPr>
        </p:nvSpPr>
        <p:spPr/>
        <p:txBody>
          <a:bodyPr/>
          <a:lstStyle/>
          <a:p>
            <a:endParaRPr lang="es-AR"/>
          </a:p>
        </p:txBody>
      </p:sp>
      <p:sp>
        <p:nvSpPr>
          <p:cNvPr id="1048609" name="5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48703" name="1 Título"/>
          <p:cNvSpPr>
            <a:spLocks noGrp="1"/>
          </p:cNvSpPr>
          <p:nvPr>
            <p:ph type="title"/>
          </p:nvPr>
        </p:nvSpPr>
        <p:spPr/>
        <p:txBody>
          <a:bodyPr/>
          <a:lstStyle/>
          <a:p>
            <a:r>
              <a:rPr lang="es-ES"/>
              <a:t>Haga clic para modificar el estilo de título del patrón</a:t>
            </a:r>
            <a:endParaRPr lang="es-AR"/>
          </a:p>
        </p:txBody>
      </p:sp>
      <p:sp>
        <p:nvSpPr>
          <p:cNvPr id="1048704"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705" name="3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706" name="4 Marcador de pie de página"/>
          <p:cNvSpPr>
            <a:spLocks noGrp="1"/>
          </p:cNvSpPr>
          <p:nvPr>
            <p:ph type="ftr" sz="quarter" idx="11"/>
          </p:nvPr>
        </p:nvSpPr>
        <p:spPr/>
        <p:txBody>
          <a:bodyPr/>
          <a:lstStyle/>
          <a:p>
            <a:endParaRPr lang="es-AR"/>
          </a:p>
        </p:txBody>
      </p:sp>
      <p:sp>
        <p:nvSpPr>
          <p:cNvPr id="1048707" name="5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048684"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1048685"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686" name="3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87" name="4 Marcador de pie de página"/>
          <p:cNvSpPr>
            <a:spLocks noGrp="1"/>
          </p:cNvSpPr>
          <p:nvPr>
            <p:ph type="ftr" sz="quarter" idx="11"/>
          </p:nvPr>
        </p:nvSpPr>
        <p:spPr/>
        <p:txBody>
          <a:bodyPr/>
          <a:lstStyle/>
          <a:p>
            <a:endParaRPr lang="es-AR"/>
          </a:p>
        </p:txBody>
      </p:sp>
      <p:sp>
        <p:nvSpPr>
          <p:cNvPr id="1048688" name="5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48581" name="1 Título"/>
          <p:cNvSpPr>
            <a:spLocks noGrp="1"/>
          </p:cNvSpPr>
          <p:nvPr>
            <p:ph type="title"/>
          </p:nvPr>
        </p:nvSpPr>
        <p:spPr/>
        <p:txBody>
          <a:bodyPr/>
          <a:lstStyle/>
          <a:p>
            <a:r>
              <a:rPr lang="es-ES"/>
              <a:t>Haga clic para modificar el estilo de título del patrón</a:t>
            </a:r>
            <a:endParaRPr lang="es-AR"/>
          </a:p>
        </p:txBody>
      </p:sp>
      <p:sp>
        <p:nvSpPr>
          <p:cNvPr id="1048582"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583" name="3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584" name="4 Marcador de pie de página"/>
          <p:cNvSpPr>
            <a:spLocks noGrp="1"/>
          </p:cNvSpPr>
          <p:nvPr>
            <p:ph type="ftr" sz="quarter" idx="11"/>
          </p:nvPr>
        </p:nvSpPr>
        <p:spPr/>
        <p:txBody>
          <a:bodyPr/>
          <a:lstStyle/>
          <a:p>
            <a:endParaRPr lang="es-AR"/>
          </a:p>
        </p:txBody>
      </p:sp>
      <p:sp>
        <p:nvSpPr>
          <p:cNvPr id="1048585" name="5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48698"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1048699"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1048700" name="3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701" name="4 Marcador de pie de página"/>
          <p:cNvSpPr>
            <a:spLocks noGrp="1"/>
          </p:cNvSpPr>
          <p:nvPr>
            <p:ph type="ftr" sz="quarter" idx="11"/>
          </p:nvPr>
        </p:nvSpPr>
        <p:spPr/>
        <p:txBody>
          <a:bodyPr/>
          <a:lstStyle/>
          <a:p>
            <a:endParaRPr lang="es-AR"/>
          </a:p>
        </p:txBody>
      </p:sp>
      <p:sp>
        <p:nvSpPr>
          <p:cNvPr id="1048702" name="5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48666" name="1 Título"/>
          <p:cNvSpPr>
            <a:spLocks noGrp="1"/>
          </p:cNvSpPr>
          <p:nvPr>
            <p:ph type="title"/>
          </p:nvPr>
        </p:nvSpPr>
        <p:spPr/>
        <p:txBody>
          <a:bodyPr/>
          <a:lstStyle/>
          <a:p>
            <a:r>
              <a:rPr lang="es-ES"/>
              <a:t>Haga clic para modificar el estilo de título del patrón</a:t>
            </a:r>
            <a:endParaRPr lang="es-AR"/>
          </a:p>
        </p:txBody>
      </p:sp>
      <p:sp>
        <p:nvSpPr>
          <p:cNvPr id="1048667"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668"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669" name="4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70" name="5 Marcador de pie de página"/>
          <p:cNvSpPr>
            <a:spLocks noGrp="1"/>
          </p:cNvSpPr>
          <p:nvPr>
            <p:ph type="ftr" sz="quarter" idx="11"/>
          </p:nvPr>
        </p:nvSpPr>
        <p:spPr/>
        <p:txBody>
          <a:bodyPr/>
          <a:lstStyle/>
          <a:p>
            <a:endParaRPr lang="es-AR"/>
          </a:p>
        </p:txBody>
      </p:sp>
      <p:sp>
        <p:nvSpPr>
          <p:cNvPr id="1048671" name="6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48672" name="1 Título"/>
          <p:cNvSpPr>
            <a:spLocks noGrp="1"/>
          </p:cNvSpPr>
          <p:nvPr>
            <p:ph type="title"/>
          </p:nvPr>
        </p:nvSpPr>
        <p:spPr/>
        <p:txBody>
          <a:bodyPr/>
          <a:lstStyle/>
          <a:p>
            <a:r>
              <a:rPr lang="es-ES"/>
              <a:t>Haga clic para modificar el estilo de título del patrón</a:t>
            </a:r>
            <a:endParaRPr lang="es-AR"/>
          </a:p>
        </p:txBody>
      </p:sp>
      <p:sp>
        <p:nvSpPr>
          <p:cNvPr id="104867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4867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67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4867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677" name="6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78" name="7 Marcador de pie de página"/>
          <p:cNvSpPr>
            <a:spLocks noGrp="1"/>
          </p:cNvSpPr>
          <p:nvPr>
            <p:ph type="ftr" sz="quarter" idx="11"/>
          </p:nvPr>
        </p:nvSpPr>
        <p:spPr/>
        <p:txBody>
          <a:bodyPr/>
          <a:lstStyle/>
          <a:p>
            <a:endParaRPr lang="es-AR"/>
          </a:p>
        </p:txBody>
      </p:sp>
      <p:sp>
        <p:nvSpPr>
          <p:cNvPr id="1048679" name="8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1048680" name="1 Título"/>
          <p:cNvSpPr>
            <a:spLocks noGrp="1"/>
          </p:cNvSpPr>
          <p:nvPr>
            <p:ph type="title"/>
          </p:nvPr>
        </p:nvSpPr>
        <p:spPr/>
        <p:txBody>
          <a:bodyPr/>
          <a:lstStyle/>
          <a:p>
            <a:r>
              <a:rPr lang="es-ES"/>
              <a:t>Haga clic para modificar el estilo de título del patrón</a:t>
            </a:r>
            <a:endParaRPr lang="es-AR"/>
          </a:p>
        </p:txBody>
      </p:sp>
      <p:sp>
        <p:nvSpPr>
          <p:cNvPr id="1048681" name="2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82" name="3 Marcador de pie de página"/>
          <p:cNvSpPr>
            <a:spLocks noGrp="1"/>
          </p:cNvSpPr>
          <p:nvPr>
            <p:ph type="ftr" sz="quarter" idx="11"/>
          </p:nvPr>
        </p:nvSpPr>
        <p:spPr/>
        <p:txBody>
          <a:bodyPr/>
          <a:lstStyle/>
          <a:p>
            <a:endParaRPr lang="es-AR"/>
          </a:p>
        </p:txBody>
      </p:sp>
      <p:sp>
        <p:nvSpPr>
          <p:cNvPr id="1048683" name="4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048689" name="1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90" name="2 Marcador de pie de página"/>
          <p:cNvSpPr>
            <a:spLocks noGrp="1"/>
          </p:cNvSpPr>
          <p:nvPr>
            <p:ph type="ftr" sz="quarter" idx="11"/>
          </p:nvPr>
        </p:nvSpPr>
        <p:spPr/>
        <p:txBody>
          <a:bodyPr/>
          <a:lstStyle/>
          <a:p>
            <a:endParaRPr lang="es-AR"/>
          </a:p>
        </p:txBody>
      </p:sp>
      <p:sp>
        <p:nvSpPr>
          <p:cNvPr id="1048691" name="3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048708"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1048709"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710"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48711" name="4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712" name="5 Marcador de pie de página"/>
          <p:cNvSpPr>
            <a:spLocks noGrp="1"/>
          </p:cNvSpPr>
          <p:nvPr>
            <p:ph type="ftr" sz="quarter" idx="11"/>
          </p:nvPr>
        </p:nvSpPr>
        <p:spPr/>
        <p:txBody>
          <a:bodyPr/>
          <a:lstStyle/>
          <a:p>
            <a:endParaRPr lang="es-AR"/>
          </a:p>
        </p:txBody>
      </p:sp>
      <p:sp>
        <p:nvSpPr>
          <p:cNvPr id="1048713" name="6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4869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104869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104869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48695" name="4 Marcador de fecha"/>
          <p:cNvSpPr>
            <a:spLocks noGrp="1"/>
          </p:cNvSpPr>
          <p:nvPr>
            <p:ph type="dt" sz="half" idx="10"/>
          </p:nvPr>
        </p:nvSpPr>
        <p:spPr/>
        <p:txBody>
          <a:bodyPr/>
          <a:lstStyle/>
          <a:p>
            <a:fld id="{F4FB205D-9773-4ABE-8284-408A2D0ADC23}" type="datetimeFigureOut">
              <a:rPr lang="es-AR" smtClean="0"/>
              <a:t>15/11/2021</a:t>
            </a:fld>
            <a:endParaRPr lang="es-AR"/>
          </a:p>
        </p:txBody>
      </p:sp>
      <p:sp>
        <p:nvSpPr>
          <p:cNvPr id="1048696" name="5 Marcador de pie de página"/>
          <p:cNvSpPr>
            <a:spLocks noGrp="1"/>
          </p:cNvSpPr>
          <p:nvPr>
            <p:ph type="ftr" sz="quarter" idx="11"/>
          </p:nvPr>
        </p:nvSpPr>
        <p:spPr/>
        <p:txBody>
          <a:bodyPr/>
          <a:lstStyle/>
          <a:p>
            <a:endParaRPr lang="es-AR"/>
          </a:p>
        </p:txBody>
      </p:sp>
      <p:sp>
        <p:nvSpPr>
          <p:cNvPr id="1048697" name="6 Marcador de número de diapositiva"/>
          <p:cNvSpPr>
            <a:spLocks noGrp="1"/>
          </p:cNvSpPr>
          <p:nvPr>
            <p:ph type="sldNum" sz="quarter" idx="12"/>
          </p:nvPr>
        </p:nvSpPr>
        <p:spPr/>
        <p:txBody>
          <a:bodyPr/>
          <a:lstStyle/>
          <a:p>
            <a:fld id="{BB75AAF7-4055-4385-A9D4-3918FDE91FBA}" type="slidenum">
              <a:rPr lang="es-AR" smtClean="0"/>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48576"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1048577"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48578"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B205D-9773-4ABE-8284-408A2D0ADC23}" type="datetimeFigureOut">
              <a:rPr lang="es-AR" smtClean="0"/>
              <a:t>15/11/2021</a:t>
            </a:fld>
            <a:endParaRPr lang="es-AR"/>
          </a:p>
        </p:txBody>
      </p:sp>
      <p:sp>
        <p:nvSpPr>
          <p:cNvPr id="1048579"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1048580"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5AAF7-4055-4385-A9D4-3918FDE91FBA}" type="slidenum">
              <a:rPr lang="es-AR" smtClean="0"/>
              <a:t>‹Nº›</a:t>
            </a:fld>
            <a:endParaRPr lang="es-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3.pn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png"/><Relationship Id="rId5" Type="http://schemas.openxmlformats.org/officeDocument/2006/relationships/image" Target="../media/image24.emf"/><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hyperlink" Target="mailto:renepanico@hotmail.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1 Título"/>
          <p:cNvSpPr>
            <a:spLocks noGrp="1"/>
          </p:cNvSpPr>
          <p:nvPr>
            <p:ph type="ctrTitle"/>
          </p:nvPr>
        </p:nvSpPr>
        <p:spPr>
          <a:xfrm>
            <a:off x="845840" y="225230"/>
            <a:ext cx="7982953" cy="1408511"/>
          </a:xfrm>
          <a:solidFill>
            <a:schemeClr val="bg1"/>
          </a:solidFill>
        </p:spPr>
        <p:txBody>
          <a:bodyPr>
            <a:normAutofit fontScale="90000"/>
          </a:bodyPr>
          <a:lstStyle/>
          <a:p>
            <a:r>
              <a:rPr lang="es-AR" dirty="0"/>
              <a:t/>
            </a:r>
            <a:br>
              <a:rPr lang="es-AR" dirty="0"/>
            </a:br>
            <a:r>
              <a:rPr lang="es-AR" dirty="0"/>
              <a:t>Diagnóstico de liquen plano bucal y reacción </a:t>
            </a:r>
            <a:r>
              <a:rPr lang="es-AR" dirty="0" err="1"/>
              <a:t>liquenoíde</a:t>
            </a:r>
            <a:r>
              <a:rPr lang="es-AR" dirty="0"/>
              <a:t/>
            </a:r>
            <a:br>
              <a:rPr lang="es-AR" dirty="0"/>
            </a:br>
            <a:endParaRPr lang="es-AR" dirty="0"/>
          </a:p>
        </p:txBody>
      </p:sp>
      <p:sp>
        <p:nvSpPr>
          <p:cNvPr id="1048611" name="2 Subtítulo"/>
          <p:cNvSpPr>
            <a:spLocks noGrp="1"/>
          </p:cNvSpPr>
          <p:nvPr>
            <p:ph type="subTitle" idx="1"/>
          </p:nvPr>
        </p:nvSpPr>
        <p:spPr>
          <a:xfrm>
            <a:off x="1545683" y="5651065"/>
            <a:ext cx="6112768" cy="1464568"/>
          </a:xfrm>
        </p:spPr>
        <p:txBody>
          <a:bodyPr>
            <a:normAutofit/>
          </a:bodyPr>
          <a:lstStyle/>
          <a:p>
            <a:r>
              <a:rPr lang="es-AR" sz="1400" dirty="0"/>
              <a:t>Dr. René Luis </a:t>
            </a:r>
            <a:r>
              <a:rPr lang="es-AR" sz="1400" dirty="0" err="1"/>
              <a:t>Panico</a:t>
            </a:r>
            <a:endParaRPr lang="es-AR" sz="1400" dirty="0"/>
          </a:p>
          <a:p>
            <a:r>
              <a:rPr lang="es-AR" sz="1400" dirty="0"/>
              <a:t>Prof. Titular Cátedra de Estomatología A Universidad Nacional de Córdoba</a:t>
            </a:r>
          </a:p>
          <a:p>
            <a:r>
              <a:rPr lang="es-AR" sz="1400" dirty="0"/>
              <a:t>Prof. Titular Cátedra de Medicina bucal Universidad Católica de Córdoba</a:t>
            </a:r>
          </a:p>
        </p:txBody>
      </p:sp>
      <p:pic>
        <p:nvPicPr>
          <p:cNvPr id="2097162" name="Picture 4"/>
          <p:cNvPicPr>
            <a:picLocks noChangeAspect="1" noChangeArrowheads="1"/>
          </p:cNvPicPr>
          <p:nvPr/>
        </p:nvPicPr>
        <p:blipFill>
          <a:blip r:embed="rId5"/>
          <a:srcRect/>
          <a:stretch>
            <a:fillRect/>
          </a:stretch>
        </p:blipFill>
        <p:spPr bwMode="auto">
          <a:xfrm>
            <a:off x="144016" y="5624549"/>
            <a:ext cx="1115616" cy="1129794"/>
          </a:xfrm>
          <a:prstGeom prst="rect">
            <a:avLst/>
          </a:prstGeom>
          <a:noFill/>
          <a:ln>
            <a:noFill/>
          </a:ln>
          <a:effectLst/>
        </p:spPr>
      </p:pic>
      <p:pic>
        <p:nvPicPr>
          <p:cNvPr id="2097163" name="Picture 5"/>
          <p:cNvPicPr>
            <a:picLocks noChangeAspect="1" noChangeArrowheads="1"/>
          </p:cNvPicPr>
          <p:nvPr/>
        </p:nvPicPr>
        <p:blipFill>
          <a:blip r:embed="rId6"/>
          <a:srcRect/>
          <a:stretch>
            <a:fillRect/>
          </a:stretch>
        </p:blipFill>
        <p:spPr bwMode="auto">
          <a:xfrm>
            <a:off x="7944502" y="5624549"/>
            <a:ext cx="1057342" cy="1116818"/>
          </a:xfrm>
          <a:prstGeom prst="rect">
            <a:avLst/>
          </a:prstGeom>
          <a:noFill/>
          <a:ln>
            <a:noFill/>
          </a:ln>
          <a:effectLst/>
        </p:spPr>
      </p:pic>
      <p:pic>
        <p:nvPicPr>
          <p:cNvPr id="209716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2097165" name="Imagen 4"/>
          <p:cNvPicPr>
            <a:picLocks noChangeAspect="1"/>
          </p:cNvPicPr>
          <p:nvPr/>
        </p:nvPicPr>
        <p:blipFill>
          <a:blip r:embed="rId8"/>
          <a:stretch>
            <a:fillRect/>
          </a:stretch>
        </p:blipFill>
        <p:spPr>
          <a:xfrm>
            <a:off x="1399188" y="1920896"/>
            <a:ext cx="6876256" cy="3064232"/>
          </a:xfrm>
          <a:prstGeom prst="rect">
            <a:avLst/>
          </a:prstGeom>
        </p:spPr>
      </p:pic>
    </p:spTree>
  </p:cSld>
  <p:clrMapOvr>
    <a:masterClrMapping/>
  </p:clrMapOvr>
  <p:transition spd="slow" advTm="2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6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1 Título"/>
          <p:cNvSpPr>
            <a:spLocks noGrp="1"/>
          </p:cNvSpPr>
          <p:nvPr>
            <p:ph type="title"/>
          </p:nvPr>
        </p:nvSpPr>
        <p:spPr/>
        <p:txBody>
          <a:bodyPr/>
          <a:lstStyle/>
          <a:p>
            <a:endParaRPr lang="es-AR"/>
          </a:p>
        </p:txBody>
      </p:sp>
      <p:pic>
        <p:nvPicPr>
          <p:cNvPr id="2097175" name="Picture 2" descr="C:\Users\rene\Desktop\Liquen-liquenide\20200729_112550.jpg"/>
          <p:cNvPicPr>
            <a:picLocks noGrp="1" noChangeAspect="1" noChangeArrowheads="1"/>
          </p:cNvPicPr>
          <p:nvPr>
            <p:ph idx="1"/>
          </p:nvPr>
        </p:nvPicPr>
        <p:blipFill>
          <a:blip r:embed="rId4" cstate="print"/>
          <a:srcRect/>
          <a:stretch>
            <a:fillRect/>
          </a:stretch>
        </p:blipFill>
        <p:spPr bwMode="auto">
          <a:xfrm>
            <a:off x="0" y="7883"/>
            <a:ext cx="9144000" cy="6858000"/>
          </a:xfrm>
          <a:prstGeom prst="rect">
            <a:avLst/>
          </a:prstGeom>
          <a:noFill/>
        </p:spPr>
      </p:pic>
      <p:pic>
        <p:nvPicPr>
          <p:cNvPr id="2097176"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8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7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1 Título"/>
          <p:cNvSpPr>
            <a:spLocks noGrp="1"/>
          </p:cNvSpPr>
          <p:nvPr>
            <p:ph type="title"/>
          </p:nvPr>
        </p:nvSpPr>
        <p:spPr/>
        <p:txBody>
          <a:bodyPr/>
          <a:lstStyle/>
          <a:p>
            <a:endParaRPr lang="es-AR"/>
          </a:p>
        </p:txBody>
      </p:sp>
      <p:pic>
        <p:nvPicPr>
          <p:cNvPr id="2097177" name="Picture 2" descr="C:\Users\rene\Desktop\Liquen-liquenide\20140811_145510-1.jpg"/>
          <p:cNvPicPr>
            <a:picLocks noGrp="1" noChangeAspect="1" noChangeArrowheads="1"/>
          </p:cNvPicPr>
          <p:nvPr>
            <p:ph idx="1"/>
          </p:nvPr>
        </p:nvPicPr>
        <p:blipFill rotWithShape="1">
          <a:blip r:embed="rId4"/>
          <a:srcRect l="8722" t="19488" r="12124" b="1169"/>
          <a:stretch>
            <a:fillRect/>
          </a:stretch>
        </p:blipFill>
        <p:spPr bwMode="auto">
          <a:xfrm>
            <a:off x="0" y="0"/>
            <a:ext cx="9144000" cy="6894046"/>
          </a:xfrm>
          <a:prstGeom prst="rect">
            <a:avLst/>
          </a:prstGeom>
          <a:noFill/>
        </p:spPr>
      </p:pic>
      <p:pic>
        <p:nvPicPr>
          <p:cNvPr id="2097178"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1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7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1 Título"/>
          <p:cNvSpPr>
            <a:spLocks noGrp="1"/>
          </p:cNvSpPr>
          <p:nvPr>
            <p:ph type="title"/>
          </p:nvPr>
        </p:nvSpPr>
        <p:spPr/>
        <p:txBody>
          <a:bodyPr/>
          <a:lstStyle/>
          <a:p>
            <a:endParaRPr lang="es-AR"/>
          </a:p>
        </p:txBody>
      </p:sp>
      <p:pic>
        <p:nvPicPr>
          <p:cNvPr id="2097179" name="Picture 2" descr="C:\Users\rene\Desktop\Liquen-liquenide\20140811_145641-1.jpg"/>
          <p:cNvPicPr>
            <a:picLocks noGrp="1" noChangeAspect="1" noChangeArrowheads="1"/>
          </p:cNvPicPr>
          <p:nvPr>
            <p:ph idx="1"/>
          </p:nvPr>
        </p:nvPicPr>
        <p:blipFill rotWithShape="1">
          <a:blip r:embed="rId4"/>
          <a:srcRect l="15542" r="3416" b="12825"/>
          <a:stretch>
            <a:fillRect/>
          </a:stretch>
        </p:blipFill>
        <p:spPr bwMode="auto">
          <a:xfrm>
            <a:off x="0" y="6662"/>
            <a:ext cx="9144000" cy="6872911"/>
          </a:xfrm>
          <a:prstGeom prst="rect">
            <a:avLst/>
          </a:prstGeom>
          <a:noFill/>
        </p:spPr>
      </p:pic>
      <p:pic>
        <p:nvPicPr>
          <p:cNvPr id="2097180"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2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8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1 Título"/>
          <p:cNvSpPr>
            <a:spLocks noGrp="1"/>
          </p:cNvSpPr>
          <p:nvPr>
            <p:ph type="title"/>
          </p:nvPr>
        </p:nvSpPr>
        <p:spPr/>
        <p:txBody>
          <a:bodyPr/>
          <a:lstStyle/>
          <a:p>
            <a:endParaRPr lang="es-AR"/>
          </a:p>
        </p:txBody>
      </p:sp>
      <p:pic>
        <p:nvPicPr>
          <p:cNvPr id="2097181" name="Picture 2" descr="C:\Users\rene\Desktop\Liquen-liquenide\20180516_192609-1.jpg"/>
          <p:cNvPicPr>
            <a:picLocks noGrp="1" noChangeAspect="1" noChangeArrowheads="1"/>
          </p:cNvPicPr>
          <p:nvPr>
            <p:ph idx="1"/>
          </p:nvPr>
        </p:nvPicPr>
        <p:blipFill rotWithShape="1">
          <a:blip r:embed="rId4"/>
          <a:srcRect l="6047" t="8858" r="5539" b="17651"/>
          <a:stretch>
            <a:fillRect/>
          </a:stretch>
        </p:blipFill>
        <p:spPr bwMode="auto">
          <a:xfrm>
            <a:off x="0" y="0"/>
            <a:ext cx="9144000" cy="6876570"/>
          </a:xfrm>
          <a:prstGeom prst="rect">
            <a:avLst/>
          </a:prstGeom>
          <a:noFill/>
        </p:spPr>
      </p:pic>
      <p:pic>
        <p:nvPicPr>
          <p:cNvPr id="2097182"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49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8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1 Título"/>
          <p:cNvSpPr>
            <a:spLocks noGrp="1"/>
          </p:cNvSpPr>
          <p:nvPr>
            <p:ph type="title"/>
          </p:nvPr>
        </p:nvSpPr>
        <p:spPr/>
        <p:txBody>
          <a:bodyPr/>
          <a:lstStyle/>
          <a:p>
            <a:endParaRPr lang="es-AR"/>
          </a:p>
        </p:txBody>
      </p:sp>
      <p:pic>
        <p:nvPicPr>
          <p:cNvPr id="2097183" name="Picture 2" descr="C:\Users\rene\Documents\CLASIFICACION ENFERMEDADES\Liquen\20170817_105345-1.jpg"/>
          <p:cNvPicPr>
            <a:picLocks noGrp="1" noChangeAspect="1" noChangeArrowheads="1"/>
          </p:cNvPicPr>
          <p:nvPr>
            <p:ph idx="1"/>
          </p:nvPr>
        </p:nvPicPr>
        <p:blipFill rotWithShape="1">
          <a:blip r:embed="rId4"/>
          <a:srcRect l="19174" t="19649" r="4361" b="12430"/>
          <a:stretch>
            <a:fillRect/>
          </a:stretch>
        </p:blipFill>
        <p:spPr bwMode="auto">
          <a:xfrm>
            <a:off x="47730" y="12220"/>
            <a:ext cx="9060774" cy="6845780"/>
          </a:xfrm>
          <a:prstGeom prst="rect">
            <a:avLst/>
          </a:prstGeom>
          <a:noFill/>
        </p:spPr>
      </p:pic>
      <p:pic>
        <p:nvPicPr>
          <p:cNvPr id="2097184"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7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8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1 Título"/>
          <p:cNvSpPr>
            <a:spLocks noGrp="1"/>
          </p:cNvSpPr>
          <p:nvPr>
            <p:ph type="title"/>
          </p:nvPr>
        </p:nvSpPr>
        <p:spPr/>
        <p:txBody>
          <a:bodyPr/>
          <a:lstStyle/>
          <a:p>
            <a:endParaRPr lang="es-AR"/>
          </a:p>
        </p:txBody>
      </p:sp>
      <p:pic>
        <p:nvPicPr>
          <p:cNvPr id="2097160" name="Picture 2" descr="C:\Users\rene\Documents\CLASIFICACION ENFERMEDADES\Liquen\20170817_105456-1.jpg"/>
          <p:cNvPicPr>
            <a:picLocks noGrp="1" noChangeAspect="1" noChangeArrowheads="1"/>
          </p:cNvPicPr>
          <p:nvPr>
            <p:ph idx="1"/>
          </p:nvPr>
        </p:nvPicPr>
        <p:blipFill rotWithShape="1">
          <a:blip r:embed="rId4"/>
          <a:srcRect l="-225" t="23937" r="24979" b="17709"/>
          <a:stretch>
            <a:fillRect/>
          </a:stretch>
        </p:blipFill>
        <p:spPr bwMode="auto">
          <a:xfrm>
            <a:off x="-36512" y="1"/>
            <a:ext cx="9143999" cy="6885384"/>
          </a:xfrm>
          <a:prstGeom prst="rect">
            <a:avLst/>
          </a:prstGeom>
          <a:noFill/>
        </p:spPr>
      </p:pic>
      <p:pic>
        <p:nvPicPr>
          <p:cNvPr id="2097161"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2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6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1 Título"/>
          <p:cNvSpPr>
            <a:spLocks noGrp="1"/>
          </p:cNvSpPr>
          <p:nvPr>
            <p:ph type="title"/>
          </p:nvPr>
        </p:nvSpPr>
        <p:spPr/>
        <p:txBody>
          <a:bodyPr/>
          <a:lstStyle/>
          <a:p>
            <a:r>
              <a:rPr lang="es-AR" dirty="0"/>
              <a:t>Criterios Histológicos</a:t>
            </a:r>
          </a:p>
        </p:txBody>
      </p:sp>
      <p:sp>
        <p:nvSpPr>
          <p:cNvPr id="1048601" name="2 Marcador de contenido"/>
          <p:cNvSpPr>
            <a:spLocks noGrp="1"/>
          </p:cNvSpPr>
          <p:nvPr>
            <p:ph idx="1"/>
          </p:nvPr>
        </p:nvSpPr>
        <p:spPr/>
        <p:txBody>
          <a:bodyPr>
            <a:normAutofit fontScale="96875"/>
          </a:bodyPr>
          <a:lstStyle/>
          <a:p>
            <a:r>
              <a:rPr lang="es-AR" dirty="0"/>
              <a:t>Hiperqueratosis</a:t>
            </a:r>
          </a:p>
          <a:p>
            <a:r>
              <a:rPr lang="es-AR" dirty="0"/>
              <a:t>Acantosis (aumento de espesor del estrato espinoso)</a:t>
            </a:r>
          </a:p>
          <a:p>
            <a:r>
              <a:rPr lang="es-AR" dirty="0"/>
              <a:t>Cuerpos de </a:t>
            </a:r>
            <a:r>
              <a:rPr lang="es-AR" dirty="0" err="1"/>
              <a:t>Civatte</a:t>
            </a:r>
            <a:r>
              <a:rPr lang="es-AR" dirty="0"/>
              <a:t> (son queratinocitos basales que han sufrido necrosis prematura)</a:t>
            </a:r>
          </a:p>
          <a:p>
            <a:r>
              <a:rPr lang="es-AR" dirty="0"/>
              <a:t>Degeneración hidrópica de la capa basal y ausencia de displasia</a:t>
            </a:r>
          </a:p>
          <a:p>
            <a:r>
              <a:rPr lang="es-AR" dirty="0"/>
              <a:t>Infiltrado linfocitario en banda </a:t>
            </a:r>
            <a:r>
              <a:rPr lang="es-AR" dirty="0" err="1"/>
              <a:t>yuxtaepitelial</a:t>
            </a:r>
            <a:endParaRPr lang="es-AR" dirty="0"/>
          </a:p>
          <a:p>
            <a:endParaRPr lang="es-AR" dirty="0"/>
          </a:p>
        </p:txBody>
      </p:sp>
      <p:pic>
        <p:nvPicPr>
          <p:cNvPr id="2097158"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104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5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Rectangle 2"/>
          <p:cNvSpPr>
            <a:spLocks noGrp="1" noChangeArrowheads="1"/>
          </p:cNvSpPr>
          <p:nvPr>
            <p:ph type="title"/>
          </p:nvPr>
        </p:nvSpPr>
        <p:spPr/>
        <p:txBody>
          <a:bodyPr/>
          <a:lstStyle/>
          <a:p>
            <a:endParaRPr lang="es-US" altLang="es-US"/>
          </a:p>
        </p:txBody>
      </p:sp>
      <p:sp>
        <p:nvSpPr>
          <p:cNvPr id="1048595" name="Rectangle 3"/>
          <p:cNvSpPr>
            <a:spLocks noGrp="1" noChangeArrowheads="1"/>
          </p:cNvSpPr>
          <p:nvPr>
            <p:ph type="body" idx="1"/>
          </p:nvPr>
        </p:nvSpPr>
        <p:spPr/>
        <p:txBody>
          <a:bodyPr/>
          <a:lstStyle/>
          <a:p>
            <a:endParaRPr lang="es-US" altLang="es-US"/>
          </a:p>
        </p:txBody>
      </p:sp>
      <p:pic>
        <p:nvPicPr>
          <p:cNvPr id="2097155" name="Picture 4"/>
          <p:cNvPicPr>
            <a:picLocks noChangeAspect="1" noChangeArrowheads="1"/>
          </p:cNvPicPr>
          <p:nvPr/>
        </p:nvPicPr>
        <p:blipFill rotWithShape="1">
          <a:blip r:embed="rId5"/>
          <a:srcRect t="24878" b="2616"/>
          <a:stretch>
            <a:fillRect/>
          </a:stretch>
        </p:blipFill>
        <p:spPr bwMode="auto">
          <a:xfrm>
            <a:off x="0" y="2912"/>
            <a:ext cx="9144000" cy="6858000"/>
          </a:xfrm>
          <a:prstGeom prst="rect">
            <a:avLst/>
          </a:prstGeom>
          <a:noFill/>
        </p:spPr>
      </p:pic>
      <p:pic>
        <p:nvPicPr>
          <p:cNvPr id="2097156"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9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5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Rectangle 2"/>
          <p:cNvSpPr>
            <a:spLocks noGrp="1" noChangeArrowheads="1"/>
          </p:cNvSpPr>
          <p:nvPr>
            <p:ph type="title"/>
          </p:nvPr>
        </p:nvSpPr>
        <p:spPr/>
        <p:txBody>
          <a:bodyPr/>
          <a:lstStyle/>
          <a:p>
            <a:endParaRPr lang="es-US" altLang="es-US"/>
          </a:p>
        </p:txBody>
      </p:sp>
      <p:sp>
        <p:nvSpPr>
          <p:cNvPr id="1048587" name="Rectangle 3"/>
          <p:cNvSpPr>
            <a:spLocks noGrp="1" noChangeArrowheads="1"/>
          </p:cNvSpPr>
          <p:nvPr>
            <p:ph type="body" idx="1"/>
          </p:nvPr>
        </p:nvSpPr>
        <p:spPr/>
        <p:txBody>
          <a:bodyPr/>
          <a:lstStyle/>
          <a:p>
            <a:endParaRPr lang="es-US" altLang="es-US"/>
          </a:p>
        </p:txBody>
      </p:sp>
      <p:pic>
        <p:nvPicPr>
          <p:cNvPr id="2097152" name="Picture 4"/>
          <p:cNvPicPr>
            <a:picLocks noChangeAspect="1" noChangeArrowheads="1"/>
          </p:cNvPicPr>
          <p:nvPr/>
        </p:nvPicPr>
        <p:blipFill rotWithShape="1">
          <a:blip r:embed="rId5"/>
          <a:srcRect t="3067" b="3067"/>
          <a:stretch>
            <a:fillRect/>
          </a:stretch>
        </p:blipFill>
        <p:spPr bwMode="auto">
          <a:xfrm>
            <a:off x="-16521" y="-29468"/>
            <a:ext cx="9183291" cy="6887468"/>
          </a:xfrm>
          <a:prstGeom prst="rect">
            <a:avLst/>
          </a:prstGeom>
          <a:noFill/>
        </p:spPr>
      </p:pic>
      <p:pic>
        <p:nvPicPr>
          <p:cNvPr id="2097153"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21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5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2 Marcador de contenido"/>
          <p:cNvSpPr>
            <a:spLocks noGrp="1"/>
          </p:cNvSpPr>
          <p:nvPr>
            <p:ph idx="1"/>
          </p:nvPr>
        </p:nvSpPr>
        <p:spPr>
          <a:xfrm>
            <a:off x="467544" y="1207293"/>
            <a:ext cx="8229600" cy="4525963"/>
          </a:xfrm>
        </p:spPr>
        <p:txBody>
          <a:bodyPr/>
          <a:lstStyle/>
          <a:p>
            <a:r>
              <a:rPr lang="es-AR" dirty="0"/>
              <a:t>Es relevante destacar entonces, que el infiltrado </a:t>
            </a:r>
            <a:r>
              <a:rPr lang="es-AR" dirty="0" err="1"/>
              <a:t>yuxtaepitelial</a:t>
            </a:r>
            <a:r>
              <a:rPr lang="es-AR" dirty="0"/>
              <a:t> o </a:t>
            </a:r>
            <a:r>
              <a:rPr lang="es-AR" dirty="0" err="1"/>
              <a:t>mucositis</a:t>
            </a:r>
            <a:r>
              <a:rPr lang="es-AR" dirty="0"/>
              <a:t> de </a:t>
            </a:r>
            <a:r>
              <a:rPr lang="es-AR" dirty="0" err="1"/>
              <a:t>interfase</a:t>
            </a:r>
            <a:r>
              <a:rPr lang="es-AR" dirty="0"/>
              <a:t> o liquenoide, representaría una </a:t>
            </a:r>
            <a:r>
              <a:rPr lang="es-AR" b="1" dirty="0"/>
              <a:t>respuesta tisular inespecífica </a:t>
            </a:r>
            <a:r>
              <a:rPr lang="es-AR" dirty="0"/>
              <a:t>común a diferentes entidades y es fundamental el aporte clínico para el </a:t>
            </a:r>
            <a:r>
              <a:rPr lang="es-AR" dirty="0" smtClean="0"/>
              <a:t>diagnóstico</a:t>
            </a:r>
            <a:endParaRPr lang="es-AR" dirty="0"/>
          </a:p>
          <a:p>
            <a:endParaRPr lang="es-AR" dirty="0"/>
          </a:p>
        </p:txBody>
      </p:sp>
      <p:sp>
        <p:nvSpPr>
          <p:cNvPr id="1048592" name="3 Rectángulo"/>
          <p:cNvSpPr/>
          <p:nvPr/>
        </p:nvSpPr>
        <p:spPr>
          <a:xfrm>
            <a:off x="755576" y="5354632"/>
            <a:ext cx="7416824" cy="701041"/>
          </a:xfrm>
          <a:prstGeom prst="rect">
            <a:avLst/>
          </a:prstGeom>
        </p:spPr>
        <p:txBody>
          <a:bodyPr wrap="square">
            <a:spAutoFit/>
          </a:bodyPr>
          <a:lstStyle/>
          <a:p>
            <a:r>
              <a:rPr lang="en-HK" sz="1400" dirty="0" err="1"/>
              <a:t>Davidova</a:t>
            </a:r>
            <a:r>
              <a:rPr lang="en-HK" sz="1400" dirty="0"/>
              <a:t> LA, Fitzpatrick SG, Bhattacharyya I, Cohen DM, Islam MN. </a:t>
            </a:r>
            <a:r>
              <a:rPr lang="en-HK" sz="1400" dirty="0" err="1"/>
              <a:t>Lichenoid</a:t>
            </a:r>
            <a:r>
              <a:rPr lang="en-HK" sz="1400" dirty="0"/>
              <a:t> Characteristics in Premalignant </a:t>
            </a:r>
            <a:r>
              <a:rPr lang="en-HK" sz="1400" dirty="0" err="1"/>
              <a:t>Verrucous</a:t>
            </a:r>
            <a:r>
              <a:rPr lang="en-HK" sz="1400" dirty="0"/>
              <a:t> Lesions and </a:t>
            </a:r>
            <a:r>
              <a:rPr lang="en-HK" sz="1400" dirty="0" err="1"/>
              <a:t>Verrucous</a:t>
            </a:r>
            <a:r>
              <a:rPr lang="en-HK" sz="1400" dirty="0"/>
              <a:t> Carcinoma of the Oral Cavity. </a:t>
            </a:r>
            <a:r>
              <a:rPr lang="en-HK" sz="1400" i="1" dirty="0"/>
              <a:t>Head Neck </a:t>
            </a:r>
            <a:r>
              <a:rPr lang="en-HK" sz="1400" i="1" dirty="0" err="1"/>
              <a:t>Pathol</a:t>
            </a:r>
            <a:r>
              <a:rPr lang="en-HK" sz="1400" dirty="0"/>
              <a:t>. 2019;13(4):573-579. doi:10.1007/s12105-019-01006-4</a:t>
            </a:r>
            <a:endParaRPr lang="es-AR" sz="1400" dirty="0"/>
          </a:p>
        </p:txBody>
      </p:sp>
      <p:sp>
        <p:nvSpPr>
          <p:cNvPr id="1048593" name="4 Rectángulo"/>
          <p:cNvSpPr/>
          <p:nvPr/>
        </p:nvSpPr>
        <p:spPr>
          <a:xfrm>
            <a:off x="778170" y="6146140"/>
            <a:ext cx="6962181" cy="523220"/>
          </a:xfrm>
          <a:prstGeom prst="rect">
            <a:avLst/>
          </a:prstGeom>
        </p:spPr>
        <p:txBody>
          <a:bodyPr wrap="square">
            <a:spAutoFit/>
          </a:bodyPr>
          <a:lstStyle/>
          <a:p>
            <a:r>
              <a:rPr lang="en-HK" sz="1400" dirty="0" err="1"/>
              <a:t>Georgakopoulou</a:t>
            </a:r>
            <a:r>
              <a:rPr lang="en-HK" sz="1400" dirty="0"/>
              <a:t> EA. Cinnamon contact stomatitis. </a:t>
            </a:r>
            <a:r>
              <a:rPr lang="en-HK" sz="1400" i="1" dirty="0"/>
              <a:t>J </a:t>
            </a:r>
            <a:r>
              <a:rPr lang="en-HK" sz="1400" i="1" dirty="0" err="1"/>
              <a:t>Dermatol</a:t>
            </a:r>
            <a:r>
              <a:rPr lang="en-HK" sz="1400" i="1" dirty="0"/>
              <a:t> Case Rep</a:t>
            </a:r>
            <a:r>
              <a:rPr lang="en-HK" sz="1400" dirty="0"/>
              <a:t>. 2010;4(2):28-29. doi:10.3315/jdcr.2010.1047</a:t>
            </a:r>
            <a:endParaRPr lang="es-AR" sz="1400" dirty="0"/>
          </a:p>
        </p:txBody>
      </p:sp>
      <p:pic>
        <p:nvPicPr>
          <p:cNvPr id="2097154"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38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5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1 Título"/>
          <p:cNvSpPr>
            <a:spLocks noGrp="1"/>
          </p:cNvSpPr>
          <p:nvPr>
            <p:ph type="title"/>
          </p:nvPr>
        </p:nvSpPr>
        <p:spPr>
          <a:solidFill>
            <a:schemeClr val="bg1"/>
          </a:solidFill>
          <a:ln>
            <a:solidFill>
              <a:schemeClr val="bg1"/>
            </a:solidFill>
          </a:ln>
        </p:spPr>
        <p:txBody>
          <a:bodyPr/>
          <a:lstStyle/>
          <a:p>
            <a:r>
              <a:rPr lang="es-AR" dirty="0"/>
              <a:t>Liquen plano oral</a:t>
            </a:r>
          </a:p>
        </p:txBody>
      </p:sp>
      <p:sp>
        <p:nvSpPr>
          <p:cNvPr id="1048616" name="2 Marcador de contenido"/>
          <p:cNvSpPr>
            <a:spLocks noGrp="1"/>
          </p:cNvSpPr>
          <p:nvPr>
            <p:ph idx="1"/>
          </p:nvPr>
        </p:nvSpPr>
        <p:spPr>
          <a:xfrm>
            <a:off x="457200" y="1855365"/>
            <a:ext cx="8229600" cy="4525963"/>
          </a:xfrm>
        </p:spPr>
        <p:txBody>
          <a:bodyPr>
            <a:normAutofit/>
          </a:bodyPr>
          <a:lstStyle/>
          <a:p>
            <a:r>
              <a:rPr lang="es-AR" dirty="0"/>
              <a:t>Es una enfermedad inflamatoria crónica, de etiología desconocida (se reconoce una base autoinmune), produce lesiones </a:t>
            </a:r>
            <a:r>
              <a:rPr lang="es-AR" dirty="0" err="1"/>
              <a:t>mucocutánea</a:t>
            </a:r>
            <a:r>
              <a:rPr lang="es-AR" dirty="0"/>
              <a:t>, las manifestaciones orales son las </a:t>
            </a:r>
            <a:r>
              <a:rPr lang="es-AR" dirty="0" smtClean="0"/>
              <a:t>frecuentes</a:t>
            </a:r>
            <a:endParaRPr lang="es-AR" dirty="0"/>
          </a:p>
          <a:p>
            <a:r>
              <a:rPr lang="es-AR" dirty="0"/>
              <a:t>Presenta una clínica e histología características y de curso evolutivo benigno aunque en ocasiones puede llegar a sufrir una degeneración </a:t>
            </a:r>
            <a:r>
              <a:rPr lang="es-AR" dirty="0" smtClean="0"/>
              <a:t>maligna</a:t>
            </a:r>
            <a:endParaRPr lang="es-AR" dirty="0"/>
          </a:p>
          <a:p>
            <a:pPr marL="0" indent="0">
              <a:buNone/>
            </a:pPr>
            <a:endParaRPr lang="es-AR" dirty="0"/>
          </a:p>
          <a:p>
            <a:endParaRPr lang="es-AR" dirty="0"/>
          </a:p>
          <a:p>
            <a:pPr marL="0" indent="0">
              <a:buNone/>
            </a:pPr>
            <a:endParaRPr lang="es-AR" dirty="0"/>
          </a:p>
        </p:txBody>
      </p:sp>
      <p:pic>
        <p:nvPicPr>
          <p:cNvPr id="2097166"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44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6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2 Marcador de contenido"/>
          <p:cNvSpPr>
            <a:spLocks noGrp="1"/>
          </p:cNvSpPr>
          <p:nvPr>
            <p:ph idx="1"/>
          </p:nvPr>
        </p:nvSpPr>
        <p:spPr/>
        <p:txBody>
          <a:bodyPr/>
          <a:lstStyle/>
          <a:p>
            <a:r>
              <a:rPr lang="es-AR" dirty="0"/>
              <a:t>En definitiva el diagnóstico de LPO se obtiene en primer lugar por el aspecto </a:t>
            </a:r>
            <a:r>
              <a:rPr lang="es-AR" b="1" dirty="0"/>
              <a:t>clínico</a:t>
            </a:r>
            <a:r>
              <a:rPr lang="es-AR" dirty="0"/>
              <a:t> de las lesiones y del estudio </a:t>
            </a:r>
            <a:r>
              <a:rPr lang="es-AR" b="1" dirty="0"/>
              <a:t>anatomopatológiaco</a:t>
            </a:r>
            <a:r>
              <a:rPr lang="es-AR" dirty="0"/>
              <a:t> de las biopsia  para confirmar la sospecha clínica y realizar diagnóstico diferencial con otras entidades clínica similar.</a:t>
            </a:r>
          </a:p>
        </p:txBody>
      </p:sp>
      <p:pic>
        <p:nvPicPr>
          <p:cNvPr id="2097157"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70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5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1 Título"/>
          <p:cNvSpPr>
            <a:spLocks noGrp="1"/>
          </p:cNvSpPr>
          <p:nvPr>
            <p:ph type="title"/>
          </p:nvPr>
        </p:nvSpPr>
        <p:spPr>
          <a:xfrm>
            <a:off x="539552" y="548680"/>
            <a:ext cx="8229600" cy="1143000"/>
          </a:xfrm>
          <a:solidFill>
            <a:schemeClr val="bg1"/>
          </a:solidFill>
        </p:spPr>
        <p:txBody>
          <a:bodyPr/>
          <a:lstStyle/>
          <a:p>
            <a:r>
              <a:rPr lang="es-AR" b="1" dirty="0"/>
              <a:t>Reacciones liquenoides</a:t>
            </a:r>
            <a:endParaRPr lang="es-AR" dirty="0"/>
          </a:p>
        </p:txBody>
      </p:sp>
      <p:sp>
        <p:nvSpPr>
          <p:cNvPr id="1048603" name="2 Marcador de contenido"/>
          <p:cNvSpPr>
            <a:spLocks noGrp="1"/>
          </p:cNvSpPr>
          <p:nvPr>
            <p:ph idx="1"/>
          </p:nvPr>
        </p:nvSpPr>
        <p:spPr>
          <a:xfrm>
            <a:off x="446856" y="1844824"/>
            <a:ext cx="8229600" cy="4525963"/>
          </a:xfrm>
        </p:spPr>
        <p:txBody>
          <a:bodyPr/>
          <a:lstStyle/>
          <a:p>
            <a:r>
              <a:rPr lang="es-AR" dirty="0"/>
              <a:t>Hay que diferenciar al </a:t>
            </a:r>
            <a:r>
              <a:rPr lang="es-AR" b="1" dirty="0"/>
              <a:t>LP</a:t>
            </a:r>
            <a:r>
              <a:rPr lang="es-AR" dirty="0"/>
              <a:t> de las denominadas </a:t>
            </a:r>
            <a:r>
              <a:rPr lang="es-AR" b="1" dirty="0"/>
              <a:t>Reacciones liquenoides</a:t>
            </a:r>
            <a:r>
              <a:rPr lang="es-AR" dirty="0"/>
              <a:t>, procesos clínica e histológicamente iguales al LP pero secundarios a un factor conocido como </a:t>
            </a:r>
            <a:r>
              <a:rPr lang="es-AR" b="1" dirty="0"/>
              <a:t>fármacos, materiales odontológicos o materiales tóxicos y las lesiones liquenoides que aparecen en la Reacción injerto contra </a:t>
            </a:r>
            <a:r>
              <a:rPr lang="es-AR" b="1" dirty="0" smtClean="0"/>
              <a:t>huésped</a:t>
            </a:r>
            <a:endParaRPr lang="es-AR" b="1" dirty="0"/>
          </a:p>
        </p:txBody>
      </p:sp>
      <p:pic>
        <p:nvPicPr>
          <p:cNvPr id="2097159"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810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5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1 Título"/>
          <p:cNvSpPr>
            <a:spLocks noGrp="1"/>
          </p:cNvSpPr>
          <p:nvPr>
            <p:ph type="title"/>
          </p:nvPr>
        </p:nvSpPr>
        <p:spPr/>
        <p:txBody>
          <a:bodyPr>
            <a:normAutofit/>
          </a:bodyPr>
          <a:lstStyle/>
          <a:p>
            <a:r>
              <a:rPr lang="es-AR" sz="1100" dirty="0" err="1"/>
              <a:t>Yi-Shing</a:t>
            </a:r>
            <a:r>
              <a:rPr lang="es-AR" sz="1100" dirty="0"/>
              <a:t> Lisa </a:t>
            </a:r>
            <a:r>
              <a:rPr lang="es-AR" sz="1100" dirty="0" err="1"/>
              <a:t>Cheng</a:t>
            </a:r>
            <a:r>
              <a:rPr lang="es-AR" sz="1100" dirty="0"/>
              <a:t>, DDS, MS, </a:t>
            </a:r>
            <a:r>
              <a:rPr lang="es-AR" sz="1100" dirty="0" err="1"/>
              <a:t>PhD,a</a:t>
            </a:r>
            <a:r>
              <a:rPr lang="es-AR" sz="1100" dirty="0"/>
              <a:t> Alan </a:t>
            </a:r>
            <a:r>
              <a:rPr lang="es-AR" sz="1100" dirty="0" err="1"/>
              <a:t>Gould</a:t>
            </a:r>
            <a:r>
              <a:rPr lang="es-AR" sz="1100" dirty="0"/>
              <a:t>, DDS, </a:t>
            </a:r>
            <a:r>
              <a:rPr lang="es-AR" sz="1100" dirty="0" err="1"/>
              <a:t>MS,b</a:t>
            </a:r>
            <a:r>
              <a:rPr lang="es-AR" sz="1100" dirty="0"/>
              <a:t> </a:t>
            </a:r>
            <a:r>
              <a:rPr lang="es-AR" sz="1100" dirty="0" err="1"/>
              <a:t>Zoya</a:t>
            </a:r>
            <a:r>
              <a:rPr lang="es-AR" sz="1100" dirty="0"/>
              <a:t> </a:t>
            </a:r>
            <a:r>
              <a:rPr lang="es-AR" sz="1100" dirty="0" err="1"/>
              <a:t>Kurago</a:t>
            </a:r>
            <a:r>
              <a:rPr lang="es-AR" sz="1100" dirty="0"/>
              <a:t>, DDS, </a:t>
            </a:r>
            <a:r>
              <a:rPr lang="es-AR" sz="1100" dirty="0" err="1"/>
              <a:t>PhD,c</a:t>
            </a:r>
            <a:r>
              <a:rPr lang="es-AR" sz="1100" dirty="0"/>
              <a:t> John </a:t>
            </a:r>
            <a:r>
              <a:rPr lang="es-AR" sz="1100" dirty="0" err="1"/>
              <a:t>Fantasia</a:t>
            </a:r>
            <a:r>
              <a:rPr lang="es-AR" sz="1100" dirty="0"/>
              <a:t>, </a:t>
            </a:r>
            <a:r>
              <a:rPr lang="es-AR" sz="1100" dirty="0" err="1"/>
              <a:t>DDS,d</a:t>
            </a:r>
            <a:r>
              <a:rPr lang="es-AR" sz="1100" dirty="0"/>
              <a:t/>
            </a:r>
            <a:br>
              <a:rPr lang="es-AR" sz="1100" dirty="0"/>
            </a:br>
            <a:r>
              <a:rPr lang="es-AR" sz="1100" dirty="0"/>
              <a:t>and </a:t>
            </a:r>
            <a:r>
              <a:rPr lang="es-AR" sz="1100" dirty="0" err="1"/>
              <a:t>Susan</a:t>
            </a:r>
            <a:r>
              <a:rPr lang="es-AR" sz="1100" dirty="0"/>
              <a:t> </a:t>
            </a:r>
            <a:r>
              <a:rPr lang="es-AR" sz="1100" dirty="0" err="1"/>
              <a:t>Muller</a:t>
            </a:r>
            <a:r>
              <a:rPr lang="es-AR" sz="1100" dirty="0"/>
              <a:t>, DMD, </a:t>
            </a:r>
            <a:r>
              <a:rPr lang="es-AR" sz="1100" dirty="0" err="1"/>
              <a:t>MSe</a:t>
            </a:r>
            <a:r>
              <a:rPr lang="es-AR" sz="1100" dirty="0"/>
              <a:t/>
            </a:r>
            <a:br>
              <a:rPr lang="es-AR" sz="1100" dirty="0"/>
            </a:br>
            <a:r>
              <a:rPr lang="es-AR" sz="1100" dirty="0"/>
              <a:t>Texas A&amp;M </a:t>
            </a:r>
            <a:r>
              <a:rPr lang="es-AR" sz="1100" dirty="0" err="1"/>
              <a:t>University</a:t>
            </a:r>
            <a:r>
              <a:rPr lang="es-AR" sz="1100" dirty="0"/>
              <a:t> </a:t>
            </a:r>
            <a:r>
              <a:rPr lang="es-AR" sz="1100" dirty="0" err="1"/>
              <a:t>College</a:t>
            </a:r>
            <a:r>
              <a:rPr lang="es-AR" sz="1100" dirty="0"/>
              <a:t> of </a:t>
            </a:r>
            <a:r>
              <a:rPr lang="es-AR" sz="1100" dirty="0" err="1"/>
              <a:t>Dentistry</a:t>
            </a:r>
            <a:r>
              <a:rPr lang="es-AR" sz="1100" dirty="0"/>
              <a:t>, Dallas, TX, USA, Louisville Oral </a:t>
            </a:r>
            <a:r>
              <a:rPr lang="es-AR" sz="1100" dirty="0" err="1"/>
              <a:t>Pathology</a:t>
            </a:r>
            <a:r>
              <a:rPr lang="es-AR" sz="1100" dirty="0"/>
              <a:t> </a:t>
            </a:r>
            <a:r>
              <a:rPr lang="es-AR" sz="1100" dirty="0" err="1"/>
              <a:t>Laboratory</a:t>
            </a:r>
            <a:r>
              <a:rPr lang="es-AR" sz="1100" dirty="0"/>
              <a:t>, Louisville, KY, USA, Augusta </a:t>
            </a:r>
            <a:r>
              <a:rPr lang="es-AR" sz="1100" dirty="0" err="1"/>
              <a:t>University</a:t>
            </a:r>
            <a:r>
              <a:rPr lang="es-AR" sz="1100" dirty="0"/>
              <a:t>,</a:t>
            </a:r>
            <a:br>
              <a:rPr lang="es-AR" sz="1100" dirty="0"/>
            </a:br>
            <a:r>
              <a:rPr lang="es-AR" sz="1100" dirty="0"/>
              <a:t>Augusta, GA, USA, </a:t>
            </a:r>
            <a:r>
              <a:rPr lang="es-AR" sz="1100" dirty="0" err="1"/>
              <a:t>Hofstra</a:t>
            </a:r>
            <a:r>
              <a:rPr lang="es-AR" sz="1100" dirty="0"/>
              <a:t> North Shore-Long Island </a:t>
            </a:r>
            <a:r>
              <a:rPr lang="es-AR" sz="1100" dirty="0" err="1"/>
              <a:t>Jewish</a:t>
            </a:r>
            <a:r>
              <a:rPr lang="es-AR" sz="1100" dirty="0"/>
              <a:t> </a:t>
            </a:r>
            <a:r>
              <a:rPr lang="es-AR" sz="1100" dirty="0" err="1"/>
              <a:t>Health</a:t>
            </a:r>
            <a:r>
              <a:rPr lang="es-AR" sz="1100" dirty="0"/>
              <a:t> </a:t>
            </a:r>
            <a:r>
              <a:rPr lang="es-AR" sz="1100" dirty="0" err="1"/>
              <a:t>System</a:t>
            </a:r>
            <a:r>
              <a:rPr lang="es-AR" sz="1100" dirty="0"/>
              <a:t>, New Hyde Park, NY, USA, and Atlanta Oral </a:t>
            </a:r>
            <a:r>
              <a:rPr lang="es-AR" sz="1100" dirty="0" err="1"/>
              <a:t>Pathology</a:t>
            </a:r>
            <a:r>
              <a:rPr lang="es-AR" sz="1100" dirty="0"/>
              <a:t>, Decatur, GA,</a:t>
            </a:r>
            <a:br>
              <a:rPr lang="es-AR" sz="1100" dirty="0"/>
            </a:br>
            <a:r>
              <a:rPr lang="es-AR" sz="1100" dirty="0"/>
              <a:t>USA</a:t>
            </a:r>
            <a:br>
              <a:rPr lang="es-AR" sz="1100" dirty="0"/>
            </a:br>
            <a:endParaRPr lang="es-AR" sz="1100" dirty="0"/>
          </a:p>
        </p:txBody>
      </p:sp>
      <p:sp>
        <p:nvSpPr>
          <p:cNvPr id="1048631" name="2 Marcador de contenido"/>
          <p:cNvSpPr>
            <a:spLocks noGrp="1"/>
          </p:cNvSpPr>
          <p:nvPr>
            <p:ph idx="1"/>
          </p:nvPr>
        </p:nvSpPr>
        <p:spPr/>
        <p:txBody>
          <a:bodyPr>
            <a:normAutofit fontScale="93750" lnSpcReduction="10000"/>
          </a:bodyPr>
          <a:lstStyle/>
          <a:p>
            <a:pPr marL="0" indent="0" algn="ctr">
              <a:buNone/>
            </a:pPr>
            <a:r>
              <a:rPr lang="es-AR" sz="2600" b="1" dirty="0"/>
              <a:t>Lista de verificación propuesta para información clínica con respecto a las lesiones </a:t>
            </a:r>
            <a:r>
              <a:rPr lang="es-AR" sz="2600" b="1" dirty="0" err="1"/>
              <a:t>liquenoides</a:t>
            </a:r>
            <a:r>
              <a:rPr lang="es-AR" sz="2600" b="1" dirty="0"/>
              <a:t> </a:t>
            </a:r>
            <a:r>
              <a:rPr lang="es-AR" sz="2600" b="1" dirty="0" smtClean="0"/>
              <a:t>orales</a:t>
            </a:r>
            <a:endParaRPr lang="es-AR" sz="2600" dirty="0"/>
          </a:p>
          <a:p>
            <a:pPr marL="0" indent="0" algn="ctr">
              <a:buNone/>
            </a:pPr>
            <a:endParaRPr lang="es-AR" sz="2000" dirty="0"/>
          </a:p>
          <a:p>
            <a:pPr marL="0" indent="0" algn="ctr">
              <a:buNone/>
            </a:pPr>
            <a:r>
              <a:rPr lang="es-ES" sz="2400" b="1" dirty="0"/>
              <a:t>        Historial clínica</a:t>
            </a:r>
          </a:p>
          <a:p>
            <a:pPr marL="0" indent="0" algn="ctr">
              <a:buNone/>
            </a:pPr>
            <a:endParaRPr lang="es-AR" sz="2000" dirty="0"/>
          </a:p>
          <a:p>
            <a:r>
              <a:rPr lang="es-ES" sz="2000" dirty="0"/>
              <a:t>¿Historia de trasplante de órgano o GVHD?</a:t>
            </a:r>
            <a:endParaRPr lang="es-AR" sz="2000" dirty="0"/>
          </a:p>
          <a:p>
            <a:r>
              <a:rPr lang="es-ES" sz="2000" dirty="0"/>
              <a:t>¿Historia de lupus eritematoso (sistémico o </a:t>
            </a:r>
            <a:r>
              <a:rPr lang="es-ES" sz="2000" dirty="0" err="1"/>
              <a:t>discoide</a:t>
            </a:r>
            <a:r>
              <a:rPr lang="es-ES" sz="2000" dirty="0"/>
              <a:t>)?</a:t>
            </a:r>
            <a:endParaRPr lang="es-AR" sz="2000" dirty="0"/>
          </a:p>
          <a:p>
            <a:r>
              <a:rPr lang="es-ES" sz="2000" dirty="0"/>
              <a:t>¿Historia de hepatitis C y / u otras enfermedades hepáticas?</a:t>
            </a:r>
            <a:endParaRPr lang="es-AR" sz="2000" dirty="0"/>
          </a:p>
          <a:p>
            <a:r>
              <a:rPr lang="es-ES" sz="2000" dirty="0"/>
              <a:t>¿Ha usado el paciente algún alimento que contenga canela o productos, como goma de mascar, productos mentas, pasta de dientes, en el momento de la aparición de lesiones orales?</a:t>
            </a:r>
            <a:endParaRPr lang="es-AR" sz="2000" dirty="0"/>
          </a:p>
          <a:p>
            <a:r>
              <a:rPr lang="es-AR" sz="2000" dirty="0"/>
              <a:t>Historial de uso de tabaco (cualquier forma)?</a:t>
            </a:r>
          </a:p>
          <a:p>
            <a:r>
              <a:rPr lang="es-ES" sz="2000" dirty="0"/>
              <a:t>¿El inicio de las lesiones orales se correlaciona con inicio de un medicamento?</a:t>
            </a:r>
            <a:endParaRPr lang="es-AR" sz="2000" dirty="0"/>
          </a:p>
          <a:p>
            <a:endParaRPr lang="es-AR" sz="1600" dirty="0"/>
          </a:p>
          <a:p>
            <a:pPr marL="0" indent="0">
              <a:buNone/>
            </a:pPr>
            <a:endParaRPr lang="es-AR" sz="1600" dirty="0"/>
          </a:p>
        </p:txBody>
      </p:sp>
      <p:pic>
        <p:nvPicPr>
          <p:cNvPr id="2097185"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119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8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8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2 Marcador de contenido"/>
          <p:cNvSpPr>
            <a:spLocks noGrp="1"/>
          </p:cNvSpPr>
          <p:nvPr>
            <p:ph idx="1"/>
          </p:nvPr>
        </p:nvSpPr>
        <p:spPr>
          <a:xfrm>
            <a:off x="395536" y="620688"/>
            <a:ext cx="8229600" cy="5688632"/>
          </a:xfrm>
        </p:spPr>
        <p:txBody>
          <a:bodyPr>
            <a:normAutofit fontScale="34375" lnSpcReduction="20000"/>
          </a:bodyPr>
          <a:lstStyle/>
          <a:p>
            <a:pPr marL="0" indent="0">
              <a:buNone/>
            </a:pPr>
            <a:endParaRPr lang="es-AR" sz="6200" dirty="0"/>
          </a:p>
          <a:p>
            <a:r>
              <a:rPr lang="es-AR" sz="6200" dirty="0"/>
              <a:t>¿El paciente tiene múltiples lesiones orales? En caso afirmativo, enumere los sitios de participación.</a:t>
            </a:r>
          </a:p>
          <a:p>
            <a:r>
              <a:rPr lang="es-AR" sz="6200" dirty="0"/>
              <a:t>¿El paciente solo tiene un sola lesión oral aislada? Si es así, describa el sitio</a:t>
            </a:r>
          </a:p>
          <a:p>
            <a:r>
              <a:rPr lang="es-AR" sz="6200" dirty="0"/>
              <a:t>Las lesiones están limitadas a área en contacto directo con restauraciones dentales?</a:t>
            </a:r>
          </a:p>
          <a:p>
            <a:r>
              <a:rPr lang="es-ES" sz="6200" dirty="0"/>
              <a:t>¿Es clínicamente mucosa oral normal? Realizaren la mucosa el signo positivo de </a:t>
            </a:r>
            <a:r>
              <a:rPr lang="es-ES" sz="6200" dirty="0" err="1"/>
              <a:t>Nikolsky</a:t>
            </a:r>
            <a:r>
              <a:rPr lang="es-ES" sz="6200" dirty="0"/>
              <a:t>.</a:t>
            </a:r>
          </a:p>
          <a:p>
            <a:r>
              <a:rPr lang="es-AR" sz="6200" dirty="0"/>
              <a:t>¿Cuál es la apariencia de la lesión ?</a:t>
            </a:r>
          </a:p>
          <a:p>
            <a:pPr marL="0" indent="0">
              <a:buNone/>
            </a:pPr>
            <a:r>
              <a:rPr lang="es-AR" sz="6200" dirty="0"/>
              <a:t>  </a:t>
            </a:r>
          </a:p>
          <a:p>
            <a:pPr marL="0" indent="0">
              <a:buNone/>
            </a:pPr>
            <a:r>
              <a:rPr lang="es-ES" sz="6200" dirty="0"/>
              <a:t>a- Estrías blancas y / o pápulas</a:t>
            </a:r>
            <a:endParaRPr lang="es-AR" sz="6200" dirty="0"/>
          </a:p>
          <a:p>
            <a:pPr marL="0" indent="0">
              <a:buNone/>
            </a:pPr>
            <a:r>
              <a:rPr lang="es-ES" sz="6200" dirty="0"/>
              <a:t>b- Enrojecimiento difuso</a:t>
            </a:r>
            <a:r>
              <a:rPr lang="es-AR" sz="6200" dirty="0"/>
              <a:t/>
            </a:r>
            <a:br>
              <a:rPr lang="es-AR" sz="6200" dirty="0"/>
            </a:br>
            <a:r>
              <a:rPr lang="es-AR" sz="6200" dirty="0"/>
              <a:t>c- Ulceración rodeada de placas </a:t>
            </a:r>
            <a:r>
              <a:rPr lang="es-ES" sz="6200" dirty="0"/>
              <a:t>blancas</a:t>
            </a:r>
            <a:endParaRPr lang="es-AR" sz="6200" dirty="0"/>
          </a:p>
          <a:p>
            <a:pPr marL="0" indent="0">
              <a:buNone/>
            </a:pPr>
            <a:r>
              <a:rPr lang="es-ES" sz="6200" dirty="0"/>
              <a:t>d- Ulceración rodeada de blanco con estriaciones</a:t>
            </a:r>
            <a:endParaRPr lang="es-AR" sz="6200" dirty="0"/>
          </a:p>
          <a:p>
            <a:pPr marL="0" indent="0">
              <a:buNone/>
            </a:pPr>
            <a:r>
              <a:rPr lang="es-AR" sz="6200" dirty="0"/>
              <a:t>e- Placas blancas con enrojecimiento</a:t>
            </a:r>
          </a:p>
          <a:p>
            <a:pPr marL="0" indent="0">
              <a:buNone/>
            </a:pPr>
            <a:r>
              <a:rPr lang="es-ES" sz="6200" dirty="0"/>
              <a:t>f- Placas blancas sin enrojecimiento</a:t>
            </a:r>
            <a:endParaRPr lang="es-AR" sz="6200" dirty="0"/>
          </a:p>
          <a:p>
            <a:pPr marL="0" indent="0">
              <a:buNone/>
            </a:pPr>
            <a:r>
              <a:rPr lang="es-ES" sz="6200" dirty="0"/>
              <a:t>    Otras características</a:t>
            </a:r>
            <a:endParaRPr lang="es-AR" sz="6200" dirty="0"/>
          </a:p>
          <a:p>
            <a:endParaRPr lang="es-AR" dirty="0"/>
          </a:p>
        </p:txBody>
      </p:sp>
      <p:pic>
        <p:nvPicPr>
          <p:cNvPr id="2097186"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179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8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1 Título"/>
          <p:cNvSpPr>
            <a:spLocks noGrp="1"/>
          </p:cNvSpPr>
          <p:nvPr>
            <p:ph type="title"/>
          </p:nvPr>
        </p:nvSpPr>
        <p:spPr/>
        <p:txBody>
          <a:bodyPr/>
          <a:lstStyle/>
          <a:p>
            <a:endParaRPr lang="es-AR"/>
          </a:p>
        </p:txBody>
      </p:sp>
      <p:pic>
        <p:nvPicPr>
          <p:cNvPr id="2097187" name="Picture 2" descr="C:\Users\rene\Desktop\Liquen-liquenide\20190201_140512.jpg"/>
          <p:cNvPicPr>
            <a:picLocks noGrp="1" noChangeAspect="1" noChangeArrowheads="1"/>
          </p:cNvPicPr>
          <p:nvPr>
            <p:ph idx="1"/>
          </p:nvPr>
        </p:nvPicPr>
        <p:blipFill rotWithShape="1">
          <a:blip r:embed="rId4" cstate="print"/>
          <a:srcRect t="10982" b="-164"/>
          <a:stretch>
            <a:fillRect/>
          </a:stretch>
        </p:blipFill>
        <p:spPr bwMode="auto">
          <a:xfrm>
            <a:off x="0" y="1944"/>
            <a:ext cx="9144000" cy="6858000"/>
          </a:xfrm>
          <a:prstGeom prst="rect">
            <a:avLst/>
          </a:prstGeom>
          <a:noFill/>
        </p:spPr>
      </p:pic>
      <p:pic>
        <p:nvPicPr>
          <p:cNvPr id="2097188"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93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8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1 Título"/>
          <p:cNvSpPr>
            <a:spLocks noGrp="1"/>
          </p:cNvSpPr>
          <p:nvPr>
            <p:ph type="title"/>
          </p:nvPr>
        </p:nvSpPr>
        <p:spPr/>
        <p:txBody>
          <a:bodyPr/>
          <a:lstStyle/>
          <a:p>
            <a:endParaRPr lang="es-AR"/>
          </a:p>
        </p:txBody>
      </p:sp>
      <p:pic>
        <p:nvPicPr>
          <p:cNvPr id="2097189" name="Picture 2" descr="C:\Users\rene\Desktop\Liquen-liquenide\20190326_113818.jpg"/>
          <p:cNvPicPr>
            <a:picLocks noGrp="1" noChangeAspect="1" noChangeArrowheads="1"/>
          </p:cNvPicPr>
          <p:nvPr>
            <p:ph idx="1"/>
          </p:nvPr>
        </p:nvPicPr>
        <p:blipFill rotWithShape="1">
          <a:blip r:embed="rId4" cstate="print"/>
          <a:srcRect t="8677" b="-1077"/>
          <a:stretch>
            <a:fillRect/>
          </a:stretch>
        </p:blipFill>
        <p:spPr bwMode="auto">
          <a:xfrm>
            <a:off x="0" y="27096"/>
            <a:ext cx="9144000" cy="6858000"/>
          </a:xfrm>
          <a:prstGeom prst="rect">
            <a:avLst/>
          </a:prstGeom>
          <a:noFill/>
        </p:spPr>
      </p:pic>
      <p:pic>
        <p:nvPicPr>
          <p:cNvPr id="2097190"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32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9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9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1 Título"/>
          <p:cNvSpPr>
            <a:spLocks noGrp="1"/>
          </p:cNvSpPr>
          <p:nvPr>
            <p:ph type="title"/>
          </p:nvPr>
        </p:nvSpPr>
        <p:spPr/>
        <p:txBody>
          <a:bodyPr/>
          <a:lstStyle/>
          <a:p>
            <a:endParaRPr lang="es-AR"/>
          </a:p>
        </p:txBody>
      </p:sp>
      <p:pic>
        <p:nvPicPr>
          <p:cNvPr id="2097191" name="Picture 2" descr="C:\Users\rene\Desktop\Liquen-liquenide\20190930_145853.jpg"/>
          <p:cNvPicPr>
            <a:picLocks noGrp="1" noChangeAspect="1" noChangeArrowheads="1"/>
          </p:cNvPicPr>
          <p:nvPr>
            <p:ph idx="1"/>
          </p:nvPr>
        </p:nvPicPr>
        <p:blipFill rotWithShape="1">
          <a:blip r:embed="rId4"/>
          <a:srcRect t="9168" b="9168"/>
          <a:stretch>
            <a:fillRect/>
          </a:stretch>
        </p:blipFill>
        <p:spPr bwMode="auto">
          <a:xfrm>
            <a:off x="0" y="35161"/>
            <a:ext cx="9324528" cy="6993396"/>
          </a:xfrm>
          <a:prstGeom prst="rect">
            <a:avLst/>
          </a:prstGeom>
          <a:noFill/>
        </p:spPr>
      </p:pic>
      <p:pic>
        <p:nvPicPr>
          <p:cNvPr id="2097192"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63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9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1 Título"/>
          <p:cNvSpPr>
            <a:spLocks noGrp="1"/>
          </p:cNvSpPr>
          <p:nvPr>
            <p:ph type="title"/>
          </p:nvPr>
        </p:nvSpPr>
        <p:spPr/>
        <p:txBody>
          <a:bodyPr/>
          <a:lstStyle/>
          <a:p>
            <a:endParaRPr lang="es-AR"/>
          </a:p>
        </p:txBody>
      </p:sp>
      <p:pic>
        <p:nvPicPr>
          <p:cNvPr id="2097193" name="Picture 2" descr="C:\Users\rene\Desktop\Liquen-liquenide\20180911_083706.jpg"/>
          <p:cNvPicPr>
            <a:picLocks noGrp="1" noChangeAspect="1" noChangeArrowheads="1"/>
          </p:cNvPicPr>
          <p:nvPr>
            <p:ph idx="1"/>
          </p:nvPr>
        </p:nvPicPr>
        <p:blipFill rotWithShape="1">
          <a:blip r:embed="rId4" cstate="print"/>
          <a:srcRect t="9396" b="9396"/>
          <a:stretch>
            <a:fillRect/>
          </a:stretch>
        </p:blipFill>
        <p:spPr bwMode="auto">
          <a:xfrm>
            <a:off x="20458" y="35161"/>
            <a:ext cx="9123541" cy="6842656"/>
          </a:xfrm>
          <a:prstGeom prst="rect">
            <a:avLst/>
          </a:prstGeom>
          <a:noFill/>
        </p:spPr>
      </p:pic>
      <p:pic>
        <p:nvPicPr>
          <p:cNvPr id="2097194"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9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9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1 Título"/>
          <p:cNvSpPr>
            <a:spLocks noGrp="1"/>
          </p:cNvSpPr>
          <p:nvPr>
            <p:ph type="title"/>
          </p:nvPr>
        </p:nvSpPr>
        <p:spPr/>
        <p:txBody>
          <a:bodyPr/>
          <a:lstStyle/>
          <a:p>
            <a:endParaRPr lang="es-AR"/>
          </a:p>
        </p:txBody>
      </p:sp>
      <p:pic>
        <p:nvPicPr>
          <p:cNvPr id="2097195" name="Picture 2" descr="C:\Users\rene\Desktop\Liquen-liquenide\20180911_083649.jpg"/>
          <p:cNvPicPr>
            <a:picLocks noGrp="1" noChangeAspect="1" noChangeArrowheads="1"/>
          </p:cNvPicPr>
          <p:nvPr>
            <p:ph idx="1"/>
          </p:nvPr>
        </p:nvPicPr>
        <p:blipFill rotWithShape="1">
          <a:blip r:embed="rId4" cstate="print"/>
          <a:srcRect l="-595" t="4350" r="595" b="4350"/>
          <a:stretch>
            <a:fillRect/>
          </a:stretch>
        </p:blipFill>
        <p:spPr bwMode="auto">
          <a:xfrm>
            <a:off x="-36512" y="33475"/>
            <a:ext cx="9180512" cy="6885384"/>
          </a:xfrm>
          <a:prstGeom prst="rect">
            <a:avLst/>
          </a:prstGeom>
          <a:noFill/>
        </p:spPr>
      </p:pic>
      <p:pic>
        <p:nvPicPr>
          <p:cNvPr id="2097196"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86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9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1 Título"/>
          <p:cNvSpPr>
            <a:spLocks noGrp="1"/>
          </p:cNvSpPr>
          <p:nvPr>
            <p:ph type="title"/>
          </p:nvPr>
        </p:nvSpPr>
        <p:spPr/>
        <p:txBody>
          <a:bodyPr>
            <a:normAutofit/>
          </a:bodyPr>
          <a:lstStyle/>
          <a:p>
            <a:r>
              <a:rPr lang="es-AR" dirty="0"/>
              <a:t>CASO CLINICO EVOLUCIÓN DE LPO</a:t>
            </a:r>
          </a:p>
        </p:txBody>
      </p:sp>
      <p:sp>
        <p:nvSpPr>
          <p:cNvPr id="1048639" name="2 Marcador de contenido"/>
          <p:cNvSpPr>
            <a:spLocks noGrp="1"/>
          </p:cNvSpPr>
          <p:nvPr>
            <p:ph idx="1"/>
          </p:nvPr>
        </p:nvSpPr>
        <p:spPr>
          <a:xfrm>
            <a:off x="467544" y="1412776"/>
            <a:ext cx="8229600" cy="4525963"/>
          </a:xfrm>
        </p:spPr>
        <p:txBody>
          <a:bodyPr>
            <a:normAutofit fontScale="96875"/>
          </a:bodyPr>
          <a:lstStyle/>
          <a:p>
            <a:r>
              <a:rPr lang="es-AR" dirty="0"/>
              <a:t>Paciente mujer de 70 años</a:t>
            </a:r>
          </a:p>
          <a:p>
            <a:r>
              <a:rPr lang="es-AR" dirty="0"/>
              <a:t>Concurre a la consulta por dolor en la lengua</a:t>
            </a:r>
          </a:p>
          <a:p>
            <a:r>
              <a:rPr lang="es-AR" dirty="0"/>
              <a:t>AP: Hipertensa, diabética, fumadora de 219.000 cigarrillos. No consume alcohol</a:t>
            </a:r>
          </a:p>
          <a:p>
            <a:r>
              <a:rPr lang="es-AR" dirty="0"/>
              <a:t>Tiene un diagnostico clínico con biopsia de liquen plano de 15 años de evolución.</a:t>
            </a:r>
          </a:p>
          <a:p>
            <a:r>
              <a:rPr lang="es-AR" dirty="0"/>
              <a:t>No se controla desde hace 2 años y medio </a:t>
            </a:r>
            <a:r>
              <a:rPr lang="es-AR" dirty="0" smtClean="0"/>
              <a:t>aproximadamente</a:t>
            </a:r>
            <a:endParaRPr lang="es-AR" dirty="0"/>
          </a:p>
        </p:txBody>
      </p:sp>
      <p:pic>
        <p:nvPicPr>
          <p:cNvPr id="2097197"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44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9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2 Marcador de contenido"/>
          <p:cNvSpPr>
            <a:spLocks noGrp="1"/>
          </p:cNvSpPr>
          <p:nvPr>
            <p:ph idx="1"/>
          </p:nvPr>
        </p:nvSpPr>
        <p:spPr>
          <a:xfrm>
            <a:off x="467544" y="1196752"/>
            <a:ext cx="8229600" cy="4525963"/>
          </a:xfrm>
        </p:spPr>
        <p:txBody>
          <a:bodyPr/>
          <a:lstStyle/>
          <a:p>
            <a:r>
              <a:rPr lang="es-AR" dirty="0"/>
              <a:t>La </a:t>
            </a:r>
            <a:r>
              <a:rPr lang="es-AR" b="1" dirty="0"/>
              <a:t>prevalencia del LP </a:t>
            </a:r>
            <a:r>
              <a:rPr lang="es-AR" dirty="0"/>
              <a:t>es desconocida. Diversos estudios la sitúan alrededor del 1% de la población total, aunque el rango varía desde el 0,1 al 4</a:t>
            </a:r>
            <a:r>
              <a:rPr lang="es-AR" dirty="0" smtClean="0"/>
              <a:t>%</a:t>
            </a:r>
            <a:endParaRPr lang="es-AR" dirty="0"/>
          </a:p>
          <a:p>
            <a:r>
              <a:rPr lang="es-AR" dirty="0"/>
              <a:t> Los datos estimados para el total de la población norteamericana son de una prevalencia de 0,44% (3,4). En España los datos están entre un 0,2 y un 2% (2,5)</a:t>
            </a:r>
          </a:p>
        </p:txBody>
      </p:sp>
      <p:pic>
        <p:nvPicPr>
          <p:cNvPr id="2097167"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301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6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1 Título"/>
          <p:cNvSpPr>
            <a:spLocks noGrp="1"/>
          </p:cNvSpPr>
          <p:nvPr>
            <p:ph type="title"/>
          </p:nvPr>
        </p:nvSpPr>
        <p:spPr/>
        <p:txBody>
          <a:bodyPr/>
          <a:lstStyle/>
          <a:p>
            <a:endParaRPr lang="es-AR"/>
          </a:p>
        </p:txBody>
      </p:sp>
      <p:pic>
        <p:nvPicPr>
          <p:cNvPr id="2097198" name="Picture 2" descr="C:\Users\rene\Desktop\Liquen-liquenide\20171020_100148-1.jpg"/>
          <p:cNvPicPr>
            <a:picLocks noGrp="1" noChangeAspect="1" noChangeArrowheads="1"/>
          </p:cNvPicPr>
          <p:nvPr>
            <p:ph idx="1"/>
          </p:nvPr>
        </p:nvPicPr>
        <p:blipFill rotWithShape="1">
          <a:blip r:embed="rId4"/>
          <a:srcRect t="12892" b="12892"/>
          <a:stretch>
            <a:fillRect/>
          </a:stretch>
        </p:blipFill>
        <p:spPr bwMode="auto">
          <a:xfrm>
            <a:off x="0" y="0"/>
            <a:ext cx="9144000" cy="6858000"/>
          </a:xfrm>
          <a:prstGeom prst="rect">
            <a:avLst/>
          </a:prstGeom>
          <a:noFill/>
        </p:spPr>
      </p:pic>
      <p:pic>
        <p:nvPicPr>
          <p:cNvPr id="2097199"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2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9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1" name="1 Título"/>
          <p:cNvSpPr>
            <a:spLocks noGrp="1"/>
          </p:cNvSpPr>
          <p:nvPr>
            <p:ph type="title"/>
          </p:nvPr>
        </p:nvSpPr>
        <p:spPr/>
        <p:txBody>
          <a:bodyPr/>
          <a:lstStyle/>
          <a:p>
            <a:endParaRPr lang="es-AR"/>
          </a:p>
        </p:txBody>
      </p:sp>
      <p:pic>
        <p:nvPicPr>
          <p:cNvPr id="2097200" name="Picture 2" descr="C:\Users\rene\Desktop\Liquen-liquenide\20171020_100136-1.jpg"/>
          <p:cNvPicPr>
            <a:picLocks noGrp="1" noChangeAspect="1" noChangeArrowheads="1"/>
          </p:cNvPicPr>
          <p:nvPr>
            <p:ph idx="1"/>
          </p:nvPr>
        </p:nvPicPr>
        <p:blipFill rotWithShape="1">
          <a:blip r:embed="rId4"/>
          <a:srcRect t="11743" b="11743"/>
          <a:stretch>
            <a:fillRect/>
          </a:stretch>
        </p:blipFill>
        <p:spPr bwMode="auto">
          <a:xfrm>
            <a:off x="0" y="12398"/>
            <a:ext cx="9144000" cy="6858000"/>
          </a:xfrm>
          <a:prstGeom prst="rect">
            <a:avLst/>
          </a:prstGeom>
          <a:noFill/>
        </p:spPr>
      </p:pic>
      <p:pic>
        <p:nvPicPr>
          <p:cNvPr id="2097201"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4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0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1 Título"/>
          <p:cNvSpPr>
            <a:spLocks noGrp="1"/>
          </p:cNvSpPr>
          <p:nvPr>
            <p:ph type="title"/>
          </p:nvPr>
        </p:nvSpPr>
        <p:spPr/>
        <p:txBody>
          <a:bodyPr/>
          <a:lstStyle/>
          <a:p>
            <a:endParaRPr lang="es-AR"/>
          </a:p>
        </p:txBody>
      </p:sp>
      <p:pic>
        <p:nvPicPr>
          <p:cNvPr id="2097202" name="Picture 2" descr="C:\Users\rene\Desktop\Liquen-liquenide\20171020_100239-1.jpg"/>
          <p:cNvPicPr>
            <a:picLocks noGrp="1" noChangeAspect="1" noChangeArrowheads="1"/>
          </p:cNvPicPr>
          <p:nvPr>
            <p:ph idx="1"/>
          </p:nvPr>
        </p:nvPicPr>
        <p:blipFill rotWithShape="1">
          <a:blip r:embed="rId4"/>
          <a:srcRect t="10882" b="2310"/>
          <a:stretch>
            <a:fillRect/>
          </a:stretch>
        </p:blipFill>
        <p:spPr bwMode="auto">
          <a:xfrm>
            <a:off x="0" y="15668"/>
            <a:ext cx="9144000" cy="6858000"/>
          </a:xfrm>
          <a:prstGeom prst="rect">
            <a:avLst/>
          </a:prstGeom>
          <a:noFill/>
        </p:spPr>
      </p:pic>
      <p:pic>
        <p:nvPicPr>
          <p:cNvPr id="209720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2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0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1 Título"/>
          <p:cNvSpPr>
            <a:spLocks noGrp="1"/>
          </p:cNvSpPr>
          <p:nvPr>
            <p:ph type="title"/>
          </p:nvPr>
        </p:nvSpPr>
        <p:spPr/>
        <p:txBody>
          <a:bodyPr/>
          <a:lstStyle/>
          <a:p>
            <a:endParaRPr lang="es-AR"/>
          </a:p>
        </p:txBody>
      </p:sp>
      <p:pic>
        <p:nvPicPr>
          <p:cNvPr id="2097204" name="Picture 2" descr="C:\Users\rene\Desktop\Liquen-liquenide\20171020_100320-1.jpg"/>
          <p:cNvPicPr>
            <a:picLocks noGrp="1" noChangeAspect="1" noChangeArrowheads="1"/>
          </p:cNvPicPr>
          <p:nvPr>
            <p:ph idx="1"/>
          </p:nvPr>
        </p:nvPicPr>
        <p:blipFill rotWithShape="1">
          <a:blip r:embed="rId4"/>
          <a:srcRect t="7550" b="7550"/>
          <a:stretch>
            <a:fillRect/>
          </a:stretch>
        </p:blipFill>
        <p:spPr bwMode="auto">
          <a:xfrm>
            <a:off x="-7138" y="0"/>
            <a:ext cx="9151137" cy="6863353"/>
          </a:xfrm>
          <a:prstGeom prst="rect">
            <a:avLst/>
          </a:prstGeom>
          <a:noFill/>
        </p:spPr>
      </p:pic>
      <p:pic>
        <p:nvPicPr>
          <p:cNvPr id="2097205"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140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0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1 Título"/>
          <p:cNvSpPr>
            <a:spLocks noGrp="1"/>
          </p:cNvSpPr>
          <p:nvPr>
            <p:ph type="title"/>
          </p:nvPr>
        </p:nvSpPr>
        <p:spPr/>
        <p:txBody>
          <a:bodyPr/>
          <a:lstStyle/>
          <a:p>
            <a:endParaRPr lang="es-AR"/>
          </a:p>
        </p:txBody>
      </p:sp>
      <p:pic>
        <p:nvPicPr>
          <p:cNvPr id="2097206" name="Picture 2" descr="C:\Users\rene\Desktop\Liquen-liquenide\20171020_100148-1.jpg"/>
          <p:cNvPicPr>
            <a:picLocks noGrp="1" noChangeAspect="1" noChangeArrowheads="1"/>
          </p:cNvPicPr>
          <p:nvPr>
            <p:ph idx="1"/>
          </p:nvPr>
        </p:nvPicPr>
        <p:blipFill rotWithShape="1">
          <a:blip r:embed="rId4"/>
          <a:srcRect t="12892" b="12892"/>
          <a:stretch>
            <a:fillRect/>
          </a:stretch>
        </p:blipFill>
        <p:spPr bwMode="auto">
          <a:xfrm>
            <a:off x="0" y="0"/>
            <a:ext cx="9144000" cy="6858000"/>
          </a:xfrm>
          <a:prstGeom prst="rect">
            <a:avLst/>
          </a:prstGeom>
          <a:noFill/>
        </p:spPr>
      </p:pic>
      <p:sp>
        <p:nvSpPr>
          <p:cNvPr id="1048645" name="2 Elipse"/>
          <p:cNvSpPr/>
          <p:nvPr/>
        </p:nvSpPr>
        <p:spPr>
          <a:xfrm>
            <a:off x="3995936" y="3284984"/>
            <a:ext cx="2376264"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097207"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23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0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1 Título"/>
          <p:cNvSpPr>
            <a:spLocks noGrp="1"/>
          </p:cNvSpPr>
          <p:nvPr>
            <p:ph type="title"/>
          </p:nvPr>
        </p:nvSpPr>
        <p:spPr/>
        <p:txBody>
          <a:bodyPr/>
          <a:lstStyle/>
          <a:p>
            <a:endParaRPr lang="es-AR"/>
          </a:p>
        </p:txBody>
      </p:sp>
      <p:pic>
        <p:nvPicPr>
          <p:cNvPr id="2097208" name="3 Marcador de contenido"/>
          <p:cNvPicPr>
            <a:picLocks noGrp="1"/>
          </p:cNvPicPr>
          <p:nvPr>
            <p:ph idx="1"/>
          </p:nvPr>
        </p:nvPicPr>
        <p:blipFill rotWithShape="1">
          <a:blip r:embed="rId5" cstate="print"/>
          <a:srcRect l="3368" t="2910" r="51791" b="57201"/>
          <a:stretch>
            <a:fillRect/>
          </a:stretch>
        </p:blipFill>
        <p:spPr bwMode="auto">
          <a:xfrm>
            <a:off x="37580" y="0"/>
            <a:ext cx="9106420" cy="6813376"/>
          </a:xfrm>
          <a:prstGeom prst="rect">
            <a:avLst/>
          </a:prstGeom>
          <a:noFill/>
          <a:ln>
            <a:noFill/>
          </a:ln>
        </p:spPr>
      </p:pic>
      <p:pic>
        <p:nvPicPr>
          <p:cNvPr id="2097209"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64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0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1 Título"/>
          <p:cNvSpPr>
            <a:spLocks noGrp="1"/>
          </p:cNvSpPr>
          <p:nvPr>
            <p:ph type="title"/>
          </p:nvPr>
        </p:nvSpPr>
        <p:spPr/>
        <p:txBody>
          <a:bodyPr/>
          <a:lstStyle/>
          <a:p>
            <a:endParaRPr lang="es-AR"/>
          </a:p>
        </p:txBody>
      </p:sp>
      <p:pic>
        <p:nvPicPr>
          <p:cNvPr id="2097210" name="Picture 2" descr="C:\Users\rene\Desktop\Liquen-liquenide\20171020_100320-1.jpg"/>
          <p:cNvPicPr>
            <a:picLocks noGrp="1" noChangeAspect="1" noChangeArrowheads="1"/>
          </p:cNvPicPr>
          <p:nvPr>
            <p:ph idx="1"/>
          </p:nvPr>
        </p:nvPicPr>
        <p:blipFill rotWithShape="1">
          <a:blip r:embed="rId4"/>
          <a:srcRect l="24151" t="26509" r="18167" b="24519"/>
          <a:stretch>
            <a:fillRect/>
          </a:stretch>
        </p:blipFill>
        <p:spPr bwMode="auto">
          <a:xfrm>
            <a:off x="-18970" y="26609"/>
            <a:ext cx="9144000" cy="6858000"/>
          </a:xfrm>
          <a:prstGeom prst="rect">
            <a:avLst/>
          </a:prstGeom>
          <a:noFill/>
        </p:spPr>
      </p:pic>
      <p:sp>
        <p:nvSpPr>
          <p:cNvPr id="1048651" name="3 Elipse"/>
          <p:cNvSpPr/>
          <p:nvPr/>
        </p:nvSpPr>
        <p:spPr>
          <a:xfrm>
            <a:off x="3635896" y="2060848"/>
            <a:ext cx="2664296"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097211"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1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1 Título"/>
          <p:cNvSpPr>
            <a:spLocks noGrp="1"/>
          </p:cNvSpPr>
          <p:nvPr>
            <p:ph type="title"/>
          </p:nvPr>
        </p:nvSpPr>
        <p:spPr/>
        <p:txBody>
          <a:bodyPr/>
          <a:lstStyle/>
          <a:p>
            <a:endParaRPr lang="es-AR"/>
          </a:p>
        </p:txBody>
      </p:sp>
      <p:sp>
        <p:nvSpPr>
          <p:cNvPr id="1048653" name="2 Marcador de contenido"/>
          <p:cNvSpPr>
            <a:spLocks noGrp="1"/>
          </p:cNvSpPr>
          <p:nvPr>
            <p:ph idx="1"/>
          </p:nvPr>
        </p:nvSpPr>
        <p:spPr/>
        <p:txBody>
          <a:bodyPr/>
          <a:lstStyle/>
          <a:p>
            <a:endParaRPr lang="es-AR" dirty="0"/>
          </a:p>
        </p:txBody>
      </p:sp>
      <p:pic>
        <p:nvPicPr>
          <p:cNvPr id="2097212" name="Picture 2"/>
          <p:cNvPicPr>
            <a:picLocks noChangeAspect="1" noChangeArrowheads="1"/>
          </p:cNvPicPr>
          <p:nvPr/>
        </p:nvPicPr>
        <p:blipFill>
          <a:blip r:embed="rId4"/>
          <a:srcRect/>
          <a:stretch>
            <a:fillRect/>
          </a:stretch>
        </p:blipFill>
        <p:spPr bwMode="auto">
          <a:xfrm>
            <a:off x="0" y="43617"/>
            <a:ext cx="9100020" cy="6814383"/>
          </a:xfrm>
          <a:prstGeom prst="rect">
            <a:avLst/>
          </a:prstGeom>
          <a:noFill/>
          <a:ln>
            <a:noFill/>
          </a:ln>
          <a:effectLst/>
        </p:spPr>
      </p:pic>
      <p:pic>
        <p:nvPicPr>
          <p:cNvPr id="2097213"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45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1 Título"/>
          <p:cNvSpPr>
            <a:spLocks noGrp="1"/>
          </p:cNvSpPr>
          <p:nvPr>
            <p:ph type="title"/>
          </p:nvPr>
        </p:nvSpPr>
        <p:spPr>
          <a:xfrm>
            <a:off x="421196" y="0"/>
            <a:ext cx="8229600" cy="1143000"/>
          </a:xfrm>
        </p:spPr>
        <p:txBody>
          <a:bodyPr/>
          <a:lstStyle/>
          <a:p>
            <a:r>
              <a:rPr lang="es-AR" dirty="0"/>
              <a:t>CONCLUSIÓN</a:t>
            </a:r>
          </a:p>
        </p:txBody>
      </p:sp>
      <p:sp>
        <p:nvSpPr>
          <p:cNvPr id="1048655" name="2 Marcador de contenido"/>
          <p:cNvSpPr>
            <a:spLocks noGrp="1"/>
          </p:cNvSpPr>
          <p:nvPr>
            <p:ph idx="1"/>
          </p:nvPr>
        </p:nvSpPr>
        <p:spPr>
          <a:xfrm>
            <a:off x="539552" y="980728"/>
            <a:ext cx="8229600" cy="4525963"/>
          </a:xfrm>
        </p:spPr>
        <p:txBody>
          <a:bodyPr>
            <a:normAutofit/>
          </a:bodyPr>
          <a:lstStyle/>
          <a:p>
            <a:r>
              <a:rPr lang="es-AR" sz="2800" dirty="0"/>
              <a:t>En estudios de cohorte de pacientes con LPB diagnosticados mediante criterios clínicos e histológicos, un </a:t>
            </a:r>
            <a:r>
              <a:rPr lang="es-AR" sz="2800" b="1" dirty="0"/>
              <a:t>2,7%</a:t>
            </a:r>
            <a:r>
              <a:rPr lang="es-AR" sz="2800" dirty="0"/>
              <a:t> desarrolló en su evolución lesiones compatibles con Lesión Potencialmente </a:t>
            </a:r>
            <a:r>
              <a:rPr lang="es-AR" sz="2800" dirty="0" smtClean="0"/>
              <a:t>Maligna</a:t>
            </a:r>
            <a:endParaRPr lang="es-AR" sz="2800" dirty="0"/>
          </a:p>
          <a:p>
            <a:r>
              <a:rPr lang="es-AR" sz="2800" dirty="0"/>
              <a:t>Sin embargo, otros autores proponen que en Lesiones Potencialmente Malignas pueden encontrarse patrones clínicos e histológicos de Liquen o enfermedad liquenoide, llevando al diagnóstico de LPM </a:t>
            </a:r>
            <a:r>
              <a:rPr lang="es-AR" sz="2800" dirty="0" err="1" smtClean="0"/>
              <a:t>liquenoide</a:t>
            </a:r>
            <a:endParaRPr lang="es-AR" sz="2800" dirty="0"/>
          </a:p>
          <a:p>
            <a:pPr marL="0" indent="0">
              <a:buNone/>
            </a:pPr>
            <a:endParaRPr lang="es-AR" dirty="0"/>
          </a:p>
        </p:txBody>
      </p:sp>
      <p:sp>
        <p:nvSpPr>
          <p:cNvPr id="1048656" name="3 Rectángulo"/>
          <p:cNvSpPr/>
          <p:nvPr/>
        </p:nvSpPr>
        <p:spPr>
          <a:xfrm>
            <a:off x="539552" y="5589240"/>
            <a:ext cx="7992888" cy="1446550"/>
          </a:xfrm>
          <a:prstGeom prst="rect">
            <a:avLst/>
          </a:prstGeom>
        </p:spPr>
        <p:txBody>
          <a:bodyPr wrap="square">
            <a:spAutoFit/>
          </a:bodyPr>
          <a:lstStyle/>
          <a:p>
            <a:r>
              <a:rPr lang="es-AR" sz="1400" dirty="0" err="1"/>
              <a:t>Garcia-Pola</a:t>
            </a:r>
            <a:r>
              <a:rPr lang="es-AR" sz="1400" dirty="0"/>
              <a:t> M-J, Llorente-</a:t>
            </a:r>
            <a:r>
              <a:rPr lang="es-AR" sz="1400" dirty="0" err="1"/>
              <a:t>Pendás</a:t>
            </a:r>
            <a:r>
              <a:rPr lang="es-AR" sz="1400" dirty="0"/>
              <a:t> S, González-</a:t>
            </a:r>
            <a:r>
              <a:rPr lang="es-AR" sz="1400" dirty="0" err="1"/>
              <a:t>Garcia</a:t>
            </a:r>
            <a:r>
              <a:rPr lang="es-AR" sz="1400" dirty="0"/>
              <a:t> M, García-Martín J-M. </a:t>
            </a:r>
            <a:r>
              <a:rPr lang="en-HK" sz="1400" dirty="0"/>
              <a:t>The development of proliferative </a:t>
            </a:r>
            <a:r>
              <a:rPr lang="en-HK" sz="1400" dirty="0" err="1"/>
              <a:t>verrucous</a:t>
            </a:r>
            <a:r>
              <a:rPr lang="en-HK" sz="1400" dirty="0"/>
              <a:t> </a:t>
            </a:r>
            <a:r>
              <a:rPr lang="en-HK" sz="1400" dirty="0" err="1"/>
              <a:t>leukoplakia</a:t>
            </a:r>
            <a:r>
              <a:rPr lang="en-HK" sz="1400" dirty="0"/>
              <a:t> in oral lichen </a:t>
            </a:r>
            <a:r>
              <a:rPr lang="en-HK" sz="1400" dirty="0" err="1"/>
              <a:t>planus</a:t>
            </a:r>
            <a:r>
              <a:rPr lang="en-HK" sz="1400" dirty="0"/>
              <a:t>. A preliminary study. </a:t>
            </a:r>
            <a:r>
              <a:rPr lang="en-HK" sz="1400" i="1" dirty="0"/>
              <a:t>Med Oral </a:t>
            </a:r>
            <a:r>
              <a:rPr lang="en-HK" sz="1400" i="1" dirty="0" err="1"/>
              <a:t>Patol</a:t>
            </a:r>
            <a:r>
              <a:rPr lang="en-HK" sz="1400" i="1" dirty="0"/>
              <a:t> Oral Cir </a:t>
            </a:r>
            <a:r>
              <a:rPr lang="en-HK" sz="1400" i="1" dirty="0" err="1"/>
              <a:t>Bucal</a:t>
            </a:r>
            <a:r>
              <a:rPr lang="en-HK" sz="1400" dirty="0"/>
              <a:t>. 2016;21(3):e328-334.</a:t>
            </a:r>
          </a:p>
          <a:p>
            <a:pPr lvl="0"/>
            <a:r>
              <a:rPr lang="es-AR" sz="1400" dirty="0">
                <a:solidFill>
                  <a:prstClr val="white"/>
                </a:solidFill>
              </a:rPr>
              <a:t>Villa A, </a:t>
            </a:r>
            <a:r>
              <a:rPr lang="es-AR" sz="1400" dirty="0" err="1">
                <a:solidFill>
                  <a:prstClr val="white"/>
                </a:solidFill>
              </a:rPr>
              <a:t>Menon</a:t>
            </a:r>
            <a:r>
              <a:rPr lang="es-AR" sz="1400" dirty="0">
                <a:solidFill>
                  <a:prstClr val="white"/>
                </a:solidFill>
              </a:rPr>
              <a:t> RS, </a:t>
            </a:r>
            <a:r>
              <a:rPr lang="es-AR" sz="1400" dirty="0" err="1">
                <a:solidFill>
                  <a:prstClr val="white"/>
                </a:solidFill>
              </a:rPr>
              <a:t>Kerr</a:t>
            </a:r>
            <a:r>
              <a:rPr lang="es-AR" sz="1400" dirty="0">
                <a:solidFill>
                  <a:prstClr val="white"/>
                </a:solidFill>
              </a:rPr>
              <a:t> AR, et al. </a:t>
            </a:r>
            <a:r>
              <a:rPr lang="en-HK" sz="1400" dirty="0">
                <a:solidFill>
                  <a:prstClr val="white"/>
                </a:solidFill>
              </a:rPr>
              <a:t>Proliferative </a:t>
            </a:r>
            <a:r>
              <a:rPr lang="en-HK" sz="1400" dirty="0" err="1">
                <a:solidFill>
                  <a:prstClr val="white"/>
                </a:solidFill>
              </a:rPr>
              <a:t>leukoplakia</a:t>
            </a:r>
            <a:r>
              <a:rPr lang="en-HK" sz="1400" dirty="0">
                <a:solidFill>
                  <a:prstClr val="white"/>
                </a:solidFill>
              </a:rPr>
              <a:t>: Proposed new clinical diagnostic criteria. </a:t>
            </a:r>
            <a:r>
              <a:rPr lang="en-HK" sz="1400" i="1" dirty="0">
                <a:solidFill>
                  <a:prstClr val="white"/>
                </a:solidFill>
              </a:rPr>
              <a:t>Oral Dis</a:t>
            </a:r>
            <a:r>
              <a:rPr lang="en-HK" sz="1400" dirty="0">
                <a:solidFill>
                  <a:prstClr val="white"/>
                </a:solidFill>
              </a:rPr>
              <a:t>. 2018;24(5):749-760. doi:10.1111/odi.12830</a:t>
            </a:r>
            <a:endParaRPr lang="es-AR" sz="1400" dirty="0">
              <a:solidFill>
                <a:prstClr val="white"/>
              </a:solidFill>
            </a:endParaRPr>
          </a:p>
          <a:p>
            <a:endParaRPr lang="es-AR" dirty="0"/>
          </a:p>
        </p:txBody>
      </p:sp>
      <p:pic>
        <p:nvPicPr>
          <p:cNvPr id="2097214"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6032500"/>
            <a:ext cx="609600" cy="609600"/>
          </a:xfrm>
          <a:prstGeom prst="rect">
            <a:avLst/>
          </a:prstGeom>
        </p:spPr>
      </p:pic>
    </p:spTree>
  </p:cSld>
  <p:clrMapOvr>
    <a:masterClrMapping/>
  </p:clrMapOvr>
  <p:transition spd="slow" advTm="192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1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2 Marcador de contenido"/>
          <p:cNvSpPr>
            <a:spLocks noGrp="1"/>
          </p:cNvSpPr>
          <p:nvPr>
            <p:ph idx="1"/>
          </p:nvPr>
        </p:nvSpPr>
        <p:spPr>
          <a:xfrm>
            <a:off x="457200" y="1600201"/>
            <a:ext cx="8229600" cy="3196952"/>
          </a:xfrm>
        </p:spPr>
        <p:txBody>
          <a:bodyPr/>
          <a:lstStyle/>
          <a:p>
            <a:r>
              <a:rPr lang="es-AR" dirty="0"/>
              <a:t>Otros autores han estimado que el paciente con </a:t>
            </a:r>
            <a:r>
              <a:rPr lang="es-AR" dirty="0" smtClean="0"/>
              <a:t>Desórdenes </a:t>
            </a:r>
            <a:r>
              <a:rPr lang="es-AR" dirty="0"/>
              <a:t>Potencialmente Malignos posee </a:t>
            </a:r>
            <a:r>
              <a:rPr lang="es-AR" b="1" dirty="0"/>
              <a:t>5 a 100 veces</a:t>
            </a:r>
            <a:r>
              <a:rPr lang="es-AR" dirty="0"/>
              <a:t> más riesgo de desarrollar alguna neoplasia bucal en relación a la población general </a:t>
            </a:r>
            <a:r>
              <a:rPr lang="es-AR" dirty="0" smtClean="0"/>
              <a:t>sana</a:t>
            </a:r>
            <a:endParaRPr lang="es-AR" dirty="0"/>
          </a:p>
        </p:txBody>
      </p:sp>
      <p:sp>
        <p:nvSpPr>
          <p:cNvPr id="1048658" name="3 Rectángulo"/>
          <p:cNvSpPr/>
          <p:nvPr/>
        </p:nvSpPr>
        <p:spPr>
          <a:xfrm>
            <a:off x="899592" y="5690865"/>
            <a:ext cx="7488832" cy="923330"/>
          </a:xfrm>
          <a:prstGeom prst="rect">
            <a:avLst/>
          </a:prstGeom>
        </p:spPr>
        <p:txBody>
          <a:bodyPr wrap="square">
            <a:spAutoFit/>
          </a:bodyPr>
          <a:lstStyle/>
          <a:p>
            <a:r>
              <a:rPr lang="en-HK" dirty="0" err="1"/>
              <a:t>Warnakulasuriya</a:t>
            </a:r>
            <a:r>
              <a:rPr lang="en-HK" dirty="0"/>
              <a:t> S. Oral potentially malignant disorders: A comprehensive review on clinical aspects and management. </a:t>
            </a:r>
            <a:r>
              <a:rPr lang="en-HK" i="1" dirty="0"/>
              <a:t>Oral Oncology</a:t>
            </a:r>
            <a:r>
              <a:rPr lang="en-HK" dirty="0"/>
              <a:t>. 2020;102:104550. doi:10.1016/j.oraloncology.2019.104550</a:t>
            </a:r>
            <a:endParaRPr lang="es-AR" dirty="0"/>
          </a:p>
        </p:txBody>
      </p:sp>
      <p:pic>
        <p:nvPicPr>
          <p:cNvPr id="2097215"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356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2 Marcador de contenido"/>
          <p:cNvSpPr>
            <a:spLocks noGrp="1"/>
          </p:cNvSpPr>
          <p:nvPr>
            <p:ph idx="1"/>
          </p:nvPr>
        </p:nvSpPr>
        <p:spPr>
          <a:xfrm>
            <a:off x="539552" y="548680"/>
            <a:ext cx="8229600" cy="5904656"/>
          </a:xfrm>
        </p:spPr>
        <p:txBody>
          <a:bodyPr>
            <a:normAutofit/>
          </a:bodyPr>
          <a:lstStyle/>
          <a:p>
            <a:r>
              <a:rPr lang="es-AR" dirty="0"/>
              <a:t>Es más frecuente en las mujeres. Entre los pacientes con liquen plano oral (LPO) del 60% al 70% son </a:t>
            </a:r>
            <a:r>
              <a:rPr lang="es-AR" dirty="0" smtClean="0"/>
              <a:t>mujeres </a:t>
            </a:r>
            <a:endParaRPr lang="es-AR" dirty="0"/>
          </a:p>
          <a:p>
            <a:r>
              <a:rPr lang="es-AR" dirty="0"/>
              <a:t>A pesar de la mayor prevalencia entre las mujeres, no se ha encontrado ningún tipo de relación que lo justifique, es más, el cambio hormonal provocado por la menopausia no ha influido sobre la aparición del </a:t>
            </a:r>
            <a:r>
              <a:rPr lang="es-AR" dirty="0" smtClean="0"/>
              <a:t>LPO</a:t>
            </a:r>
            <a:endParaRPr lang="es-AR" dirty="0"/>
          </a:p>
        </p:txBody>
      </p:sp>
      <p:pic>
        <p:nvPicPr>
          <p:cNvPr id="2097168"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4888" y="6059760"/>
            <a:ext cx="609600" cy="609600"/>
          </a:xfrm>
          <a:prstGeom prst="rect">
            <a:avLst/>
          </a:prstGeom>
        </p:spPr>
      </p:pic>
    </p:spTree>
  </p:cSld>
  <p:clrMapOvr>
    <a:masterClrMapping/>
  </p:clrMapOvr>
  <p:transition spd="slow" advTm="343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6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2 Marcador de contenido"/>
          <p:cNvSpPr>
            <a:spLocks noGrp="1"/>
          </p:cNvSpPr>
          <p:nvPr>
            <p:ph idx="1"/>
          </p:nvPr>
        </p:nvSpPr>
        <p:spPr>
          <a:xfrm>
            <a:off x="467544" y="764704"/>
            <a:ext cx="8229600" cy="4525963"/>
          </a:xfrm>
        </p:spPr>
        <p:txBody>
          <a:bodyPr>
            <a:normAutofit fontScale="86071" lnSpcReduction="20000"/>
          </a:bodyPr>
          <a:lstStyle/>
          <a:p>
            <a:r>
              <a:rPr lang="es-AR" sz="2800" dirty="0"/>
              <a:t>Existen similitudes entre éstas patologías ya que son entidades que afectan preferentemente a las mujeres, sin historia de tabaco y alcohol y con una apariencia clínica e histopatológica </a:t>
            </a:r>
            <a:r>
              <a:rPr lang="es-AR" sz="2800" dirty="0" smtClean="0"/>
              <a:t>similar</a:t>
            </a:r>
            <a:endParaRPr lang="es-AR" sz="2800" dirty="0"/>
          </a:p>
          <a:p>
            <a:pPr marL="0" indent="0">
              <a:buNone/>
            </a:pPr>
            <a:endParaRPr lang="es-AR" sz="2800" dirty="0"/>
          </a:p>
          <a:p>
            <a:r>
              <a:rPr lang="es-AR" sz="2800" dirty="0"/>
              <a:t>En este sentido, </a:t>
            </a:r>
            <a:r>
              <a:rPr lang="es-AR" sz="2800" dirty="0" err="1"/>
              <a:t>Lopes</a:t>
            </a:r>
            <a:r>
              <a:rPr lang="es-AR" sz="2800" dirty="0"/>
              <a:t> et al y Villa et al, han propuesto que la manifestación clínica inicial de Lesiones Potencialmente Malignas en algunos casos puede imitar a </a:t>
            </a:r>
            <a:r>
              <a:rPr lang="es-AR" sz="2800" dirty="0" smtClean="0"/>
              <a:t>LPB/LL</a:t>
            </a:r>
            <a:endParaRPr lang="es-AR" sz="2800" dirty="0"/>
          </a:p>
          <a:p>
            <a:pPr marL="0" indent="0">
              <a:buNone/>
            </a:pPr>
            <a:r>
              <a:rPr lang="es-AR" sz="2800" dirty="0"/>
              <a:t> </a:t>
            </a:r>
          </a:p>
          <a:p>
            <a:r>
              <a:rPr lang="es-AR" sz="2800" dirty="0"/>
              <a:t>Ambas lesiones presentan </a:t>
            </a:r>
            <a:r>
              <a:rPr lang="es-AR" sz="2800" b="1" dirty="0"/>
              <a:t>patrones </a:t>
            </a:r>
            <a:r>
              <a:rPr lang="es-AR" sz="2800" b="1" dirty="0" err="1"/>
              <a:t>eritroplásicos</a:t>
            </a:r>
            <a:r>
              <a:rPr lang="es-AR" sz="2800" b="1" dirty="0"/>
              <a:t> </a:t>
            </a:r>
            <a:r>
              <a:rPr lang="es-AR" sz="2800" dirty="0"/>
              <a:t>con o sin componente blanco, formas ulceradas y estriadas con disposición bilateral y multifocal afectando específicamente la mucosa </a:t>
            </a:r>
            <a:r>
              <a:rPr lang="es-AR" sz="2800" dirty="0" err="1"/>
              <a:t>yugal</a:t>
            </a:r>
            <a:r>
              <a:rPr lang="es-AR" sz="2800" dirty="0"/>
              <a:t>, imitando clínicamente un LPB/LL</a:t>
            </a:r>
          </a:p>
          <a:p>
            <a:endParaRPr lang="es-AR" sz="2800" dirty="0"/>
          </a:p>
        </p:txBody>
      </p:sp>
      <p:sp>
        <p:nvSpPr>
          <p:cNvPr id="1048660" name="3 Rectángulo"/>
          <p:cNvSpPr/>
          <p:nvPr/>
        </p:nvSpPr>
        <p:spPr>
          <a:xfrm>
            <a:off x="467544" y="5631631"/>
            <a:ext cx="7909404" cy="461665"/>
          </a:xfrm>
          <a:prstGeom prst="rect">
            <a:avLst/>
          </a:prstGeom>
        </p:spPr>
        <p:txBody>
          <a:bodyPr wrap="square">
            <a:spAutoFit/>
          </a:bodyPr>
          <a:lstStyle/>
          <a:p>
            <a:r>
              <a:rPr lang="es-AR" sz="1200" dirty="0">
                <a:solidFill>
                  <a:prstClr val="white"/>
                </a:solidFill>
              </a:rPr>
              <a:t>Villa A, </a:t>
            </a:r>
            <a:r>
              <a:rPr lang="es-AR" sz="1200" dirty="0" err="1">
                <a:solidFill>
                  <a:prstClr val="white"/>
                </a:solidFill>
              </a:rPr>
              <a:t>Menon</a:t>
            </a:r>
            <a:r>
              <a:rPr lang="es-AR" sz="1200" dirty="0">
                <a:solidFill>
                  <a:prstClr val="white"/>
                </a:solidFill>
              </a:rPr>
              <a:t> RS, </a:t>
            </a:r>
            <a:r>
              <a:rPr lang="es-AR" sz="1200" dirty="0" err="1">
                <a:solidFill>
                  <a:prstClr val="white"/>
                </a:solidFill>
              </a:rPr>
              <a:t>Kerr</a:t>
            </a:r>
            <a:r>
              <a:rPr lang="es-AR" sz="1200" dirty="0">
                <a:solidFill>
                  <a:prstClr val="white"/>
                </a:solidFill>
              </a:rPr>
              <a:t> AR, et al. </a:t>
            </a:r>
            <a:r>
              <a:rPr lang="en-HK" sz="1200" dirty="0">
                <a:solidFill>
                  <a:prstClr val="white"/>
                </a:solidFill>
              </a:rPr>
              <a:t>Proliferative </a:t>
            </a:r>
            <a:r>
              <a:rPr lang="en-HK" sz="1200" dirty="0" err="1">
                <a:solidFill>
                  <a:prstClr val="white"/>
                </a:solidFill>
              </a:rPr>
              <a:t>leukoplakia</a:t>
            </a:r>
            <a:r>
              <a:rPr lang="en-HK" sz="1200" dirty="0">
                <a:solidFill>
                  <a:prstClr val="white"/>
                </a:solidFill>
              </a:rPr>
              <a:t>: Proposed new clinical diagnostic criteria. </a:t>
            </a:r>
            <a:r>
              <a:rPr lang="en-HK" sz="1200" i="1" dirty="0">
                <a:solidFill>
                  <a:prstClr val="white"/>
                </a:solidFill>
              </a:rPr>
              <a:t>Oral Dis</a:t>
            </a:r>
            <a:r>
              <a:rPr lang="en-HK" sz="1200" dirty="0">
                <a:solidFill>
                  <a:prstClr val="white"/>
                </a:solidFill>
              </a:rPr>
              <a:t>. 2018;24(5):749-760. doi:10.1111/odi.12830</a:t>
            </a:r>
            <a:endParaRPr lang="es-AR" sz="1200" dirty="0">
              <a:solidFill>
                <a:prstClr val="white"/>
              </a:solidFill>
            </a:endParaRPr>
          </a:p>
        </p:txBody>
      </p:sp>
      <p:sp>
        <p:nvSpPr>
          <p:cNvPr id="1048661" name="4 Rectángulo"/>
          <p:cNvSpPr/>
          <p:nvPr/>
        </p:nvSpPr>
        <p:spPr>
          <a:xfrm>
            <a:off x="479020" y="6279703"/>
            <a:ext cx="8197436" cy="461665"/>
          </a:xfrm>
          <a:prstGeom prst="rect">
            <a:avLst/>
          </a:prstGeom>
        </p:spPr>
        <p:txBody>
          <a:bodyPr wrap="square">
            <a:spAutoFit/>
          </a:bodyPr>
          <a:lstStyle/>
          <a:p>
            <a:r>
              <a:rPr lang="en-HK" sz="1200" dirty="0">
                <a:solidFill>
                  <a:prstClr val="white"/>
                </a:solidFill>
              </a:rPr>
              <a:t>Lopes MA, </a:t>
            </a:r>
            <a:r>
              <a:rPr lang="en-HK" sz="1200" dirty="0" err="1">
                <a:solidFill>
                  <a:prstClr val="white"/>
                </a:solidFill>
              </a:rPr>
              <a:t>Feio</a:t>
            </a:r>
            <a:r>
              <a:rPr lang="en-HK" sz="1200" dirty="0">
                <a:solidFill>
                  <a:prstClr val="white"/>
                </a:solidFill>
              </a:rPr>
              <a:t> P, Santos-Silva AR, Vargas PA. Proliferative </a:t>
            </a:r>
            <a:r>
              <a:rPr lang="en-HK" sz="1200" dirty="0" err="1">
                <a:solidFill>
                  <a:prstClr val="white"/>
                </a:solidFill>
              </a:rPr>
              <a:t>verrucous</a:t>
            </a:r>
            <a:r>
              <a:rPr lang="en-HK" sz="1200" dirty="0">
                <a:solidFill>
                  <a:prstClr val="white"/>
                </a:solidFill>
              </a:rPr>
              <a:t> </a:t>
            </a:r>
            <a:r>
              <a:rPr lang="en-HK" sz="1200" dirty="0" err="1">
                <a:solidFill>
                  <a:prstClr val="white"/>
                </a:solidFill>
              </a:rPr>
              <a:t>leukoplakia</a:t>
            </a:r>
            <a:r>
              <a:rPr lang="en-HK" sz="1200" dirty="0">
                <a:solidFill>
                  <a:prstClr val="white"/>
                </a:solidFill>
              </a:rPr>
              <a:t> may initially mimic </a:t>
            </a:r>
            <a:r>
              <a:rPr lang="en-HK" sz="1200" dirty="0" err="1">
                <a:solidFill>
                  <a:prstClr val="white"/>
                </a:solidFill>
              </a:rPr>
              <a:t>lichenoid</a:t>
            </a:r>
            <a:r>
              <a:rPr lang="en-HK" sz="1200" dirty="0">
                <a:solidFill>
                  <a:prstClr val="white"/>
                </a:solidFill>
              </a:rPr>
              <a:t> reactions. </a:t>
            </a:r>
            <a:r>
              <a:rPr lang="en-HK" sz="1200" i="1" dirty="0">
                <a:solidFill>
                  <a:prstClr val="white"/>
                </a:solidFill>
              </a:rPr>
              <a:t>World J </a:t>
            </a:r>
            <a:r>
              <a:rPr lang="en-HK" sz="1200" i="1" dirty="0" err="1">
                <a:solidFill>
                  <a:prstClr val="white"/>
                </a:solidFill>
              </a:rPr>
              <a:t>Clin</a:t>
            </a:r>
            <a:r>
              <a:rPr lang="en-HK" sz="1200" i="1" dirty="0">
                <a:solidFill>
                  <a:prstClr val="white"/>
                </a:solidFill>
              </a:rPr>
              <a:t> Cases</a:t>
            </a:r>
            <a:r>
              <a:rPr lang="en-HK" sz="1200" dirty="0">
                <a:solidFill>
                  <a:prstClr val="white"/>
                </a:solidFill>
              </a:rPr>
              <a:t>. 2015;3(10):861-863. doi:10.12998/wjcc.v3.i10.861</a:t>
            </a:r>
            <a:endParaRPr lang="es-AR" sz="1200" dirty="0">
              <a:solidFill>
                <a:prstClr val="white"/>
              </a:solidFill>
            </a:endParaRPr>
          </a:p>
        </p:txBody>
      </p:sp>
      <p:pic>
        <p:nvPicPr>
          <p:cNvPr id="2097216" name="10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1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2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21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1 Título"/>
          <p:cNvSpPr>
            <a:spLocks noGrp="1"/>
          </p:cNvSpPr>
          <p:nvPr>
            <p:ph type="title"/>
          </p:nvPr>
        </p:nvSpPr>
        <p:spPr>
          <a:xfrm>
            <a:off x="433874" y="2060848"/>
            <a:ext cx="8229600" cy="1143000"/>
          </a:xfrm>
        </p:spPr>
        <p:txBody>
          <a:bodyPr/>
          <a:lstStyle/>
          <a:p>
            <a:r>
              <a:rPr lang="es-AR" i="1" dirty="0"/>
              <a:t>Muchas Gracias</a:t>
            </a:r>
          </a:p>
        </p:txBody>
      </p:sp>
      <p:sp>
        <p:nvSpPr>
          <p:cNvPr id="1048663" name="Marcador de contenido 3"/>
          <p:cNvSpPr>
            <a:spLocks noGrp="1"/>
          </p:cNvSpPr>
          <p:nvPr>
            <p:ph idx="1"/>
          </p:nvPr>
        </p:nvSpPr>
        <p:spPr>
          <a:xfrm>
            <a:off x="971600" y="5229200"/>
            <a:ext cx="7715200" cy="3705275"/>
          </a:xfrm>
        </p:spPr>
        <p:txBody>
          <a:bodyPr>
            <a:normAutofit/>
          </a:bodyPr>
          <a:lstStyle/>
          <a:p>
            <a:r>
              <a:rPr lang="es-AR" sz="2400" dirty="0"/>
              <a:t>Correo electrónico: </a:t>
            </a:r>
            <a:r>
              <a:rPr lang="es-AR" sz="2400" dirty="0">
                <a:hlinkClick r:id="rId2"/>
              </a:rPr>
              <a:t>renepanico@hotmail.com</a:t>
            </a:r>
            <a:endParaRPr lang="es-AR" sz="2400" dirty="0"/>
          </a:p>
          <a:p>
            <a:r>
              <a:rPr lang="es-AR" sz="2400" dirty="0"/>
              <a:t>Instagram: </a:t>
            </a:r>
            <a:r>
              <a:rPr lang="es-AR" sz="2400" dirty="0" err="1"/>
              <a:t>renepanico</a:t>
            </a:r>
            <a:endParaRPr lang="es-AR" sz="2400" dirty="0"/>
          </a:p>
          <a:p>
            <a:pPr marL="0" indent="0">
              <a:buNone/>
            </a:pPr>
            <a:r>
              <a:rPr lang="es-AR" sz="2400" dirty="0"/>
              <a:t>     Medicina oral</a:t>
            </a:r>
          </a:p>
        </p:txBody>
      </p:sp>
    </p:spTree>
  </p:cSld>
  <p:clrMapOvr>
    <a:masterClrMapping/>
  </p:clrMapOvr>
  <p:transition spd="slow" advTm="35467"/>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1 Título"/>
          <p:cNvSpPr>
            <a:spLocks noGrp="1"/>
          </p:cNvSpPr>
          <p:nvPr>
            <p:ph type="title"/>
          </p:nvPr>
        </p:nvSpPr>
        <p:spPr>
          <a:xfrm>
            <a:off x="467544" y="2704"/>
            <a:ext cx="8229600" cy="1143000"/>
          </a:xfrm>
        </p:spPr>
        <p:txBody>
          <a:bodyPr/>
          <a:lstStyle/>
          <a:p>
            <a:r>
              <a:rPr lang="es-AR" sz="1600" b="1" dirty="0"/>
              <a:t>Bibliografía</a:t>
            </a:r>
            <a:r>
              <a:rPr lang="es-AR" b="1" dirty="0"/>
              <a:t> </a:t>
            </a:r>
            <a:endParaRPr lang="es-AR" dirty="0"/>
          </a:p>
        </p:txBody>
      </p:sp>
      <p:sp>
        <p:nvSpPr>
          <p:cNvPr id="1048665" name="2 Marcador de contenido"/>
          <p:cNvSpPr>
            <a:spLocks noGrp="1"/>
          </p:cNvSpPr>
          <p:nvPr>
            <p:ph idx="1"/>
          </p:nvPr>
        </p:nvSpPr>
        <p:spPr>
          <a:xfrm>
            <a:off x="539552" y="1268760"/>
            <a:ext cx="8229600" cy="5400600"/>
          </a:xfrm>
        </p:spPr>
        <p:txBody>
          <a:bodyPr>
            <a:normAutofit fontScale="25000" lnSpcReduction="20000"/>
          </a:bodyPr>
          <a:lstStyle/>
          <a:p>
            <a:endParaRPr lang="es-AR" dirty="0"/>
          </a:p>
          <a:p>
            <a:r>
              <a:rPr lang="es-AR" sz="4800" dirty="0" err="1"/>
              <a:t>Dekker</a:t>
            </a:r>
            <a:r>
              <a:rPr lang="es-AR" sz="4800" dirty="0"/>
              <a:t> Np, Lozada-</a:t>
            </a:r>
            <a:r>
              <a:rPr lang="es-AR" sz="4800" dirty="0" err="1"/>
              <a:t>Nür</a:t>
            </a:r>
            <a:r>
              <a:rPr lang="es-AR" sz="4800" dirty="0"/>
              <a:t> F, </a:t>
            </a:r>
            <a:r>
              <a:rPr lang="es-AR" sz="4800" dirty="0" err="1"/>
              <a:t>Lagenaur</a:t>
            </a:r>
            <a:r>
              <a:rPr lang="es-AR" sz="4800" dirty="0"/>
              <a:t> LA, </a:t>
            </a:r>
            <a:r>
              <a:rPr lang="es-AR" sz="4800" dirty="0" err="1"/>
              <a:t>MacPhail</a:t>
            </a:r>
            <a:r>
              <a:rPr lang="es-AR" sz="4800" dirty="0"/>
              <a:t> LA, </a:t>
            </a:r>
            <a:r>
              <a:rPr lang="es-AR" sz="4800" dirty="0" err="1"/>
              <a:t>Blom</a:t>
            </a:r>
            <a:r>
              <a:rPr lang="es-AR" sz="4800" dirty="0"/>
              <a:t> CY, </a:t>
            </a:r>
            <a:r>
              <a:rPr lang="es-AR" sz="4800" dirty="0" err="1"/>
              <a:t>Regezi</a:t>
            </a:r>
            <a:r>
              <a:rPr lang="es-AR" sz="4800" dirty="0"/>
              <a:t> JA. Apoptosis-</a:t>
            </a:r>
            <a:r>
              <a:rPr lang="es-AR" sz="4800" dirty="0" err="1"/>
              <a:t>associated</a:t>
            </a:r>
            <a:r>
              <a:rPr lang="es-AR" sz="4800" dirty="0"/>
              <a:t> </a:t>
            </a:r>
            <a:r>
              <a:rPr lang="es-AR" sz="4800" dirty="0" err="1"/>
              <a:t>markers</a:t>
            </a:r>
            <a:r>
              <a:rPr lang="es-AR" sz="4800" dirty="0"/>
              <a:t> in oral </a:t>
            </a:r>
            <a:r>
              <a:rPr lang="es-AR" sz="4800" dirty="0" err="1"/>
              <a:t>lichen</a:t>
            </a:r>
            <a:r>
              <a:rPr lang="es-AR" sz="4800" dirty="0"/>
              <a:t> </a:t>
            </a:r>
            <a:r>
              <a:rPr lang="es-AR" sz="4800" dirty="0" err="1"/>
              <a:t>planus</a:t>
            </a:r>
            <a:r>
              <a:rPr lang="es-AR" sz="4800" dirty="0"/>
              <a:t>. J Oral </a:t>
            </a:r>
            <a:r>
              <a:rPr lang="es-AR" sz="4800" dirty="0" err="1"/>
              <a:t>Pathol</a:t>
            </a:r>
            <a:r>
              <a:rPr lang="es-AR" sz="4800" dirty="0"/>
              <a:t> </a:t>
            </a:r>
            <a:r>
              <a:rPr lang="es-AR" sz="4800" dirty="0" err="1"/>
              <a:t>Med</a:t>
            </a:r>
            <a:r>
              <a:rPr lang="es-AR" sz="4800" dirty="0"/>
              <a:t> 1997; 26:170-5. </a:t>
            </a:r>
          </a:p>
          <a:p>
            <a:r>
              <a:rPr lang="es-AR" sz="4800" dirty="0" err="1"/>
              <a:t>Neppelberg</a:t>
            </a:r>
            <a:r>
              <a:rPr lang="es-AR" sz="4800" dirty="0"/>
              <a:t> E, </a:t>
            </a:r>
            <a:r>
              <a:rPr lang="es-AR" sz="4800" dirty="0" err="1"/>
              <a:t>Johannessen</a:t>
            </a:r>
            <a:r>
              <a:rPr lang="es-AR" sz="4800" dirty="0"/>
              <a:t> Ac, </a:t>
            </a:r>
            <a:r>
              <a:rPr lang="es-AR" sz="4800" dirty="0" err="1"/>
              <a:t>Jonsson</a:t>
            </a:r>
            <a:r>
              <a:rPr lang="es-AR" sz="4800" dirty="0"/>
              <a:t> R. Apoptosis in oral </a:t>
            </a:r>
            <a:r>
              <a:rPr lang="es-AR" sz="4800" dirty="0" err="1"/>
              <a:t>lichen</a:t>
            </a:r>
            <a:r>
              <a:rPr lang="es-AR" sz="4800" dirty="0"/>
              <a:t> </a:t>
            </a:r>
            <a:r>
              <a:rPr lang="es-AR" sz="4800" dirty="0" err="1"/>
              <a:t>planus</a:t>
            </a:r>
            <a:r>
              <a:rPr lang="es-AR" sz="4800" dirty="0"/>
              <a:t>. </a:t>
            </a:r>
            <a:r>
              <a:rPr lang="es-AR" sz="4800" dirty="0" err="1"/>
              <a:t>Eur</a:t>
            </a:r>
            <a:r>
              <a:rPr lang="es-AR" sz="4800" dirty="0"/>
              <a:t> J Oral 2001; 109:361-4. </a:t>
            </a:r>
          </a:p>
          <a:p>
            <a:r>
              <a:rPr lang="es-AR" sz="4800" dirty="0" err="1"/>
              <a:t>Bascones-Ilundain</a:t>
            </a:r>
            <a:r>
              <a:rPr lang="es-AR" sz="4800" dirty="0"/>
              <a:t> C, González-Moles MA, Carrillo-De Albornoz A, </a:t>
            </a:r>
            <a:r>
              <a:rPr lang="es-AR" sz="4800" dirty="0" err="1"/>
              <a:t>Bascones</a:t>
            </a:r>
            <a:r>
              <a:rPr lang="es-AR" sz="4800" dirty="0"/>
              <a:t>-Martínez A. Liquen plano oral (I). Aspectos clínicos, </a:t>
            </a:r>
            <a:r>
              <a:rPr lang="es-AR" sz="4800" dirty="0" err="1"/>
              <a:t>etiopatogénicos</a:t>
            </a:r>
            <a:r>
              <a:rPr lang="es-AR" sz="4800" dirty="0"/>
              <a:t> y epidemiológicos. 2006; 22(1):11-19. </a:t>
            </a:r>
          </a:p>
          <a:p>
            <a:r>
              <a:rPr lang="es-AR" sz="4800" dirty="0"/>
              <a:t>Le </a:t>
            </a:r>
            <a:r>
              <a:rPr lang="es-AR" sz="4800" dirty="0" err="1"/>
              <a:t>Cleach</a:t>
            </a:r>
            <a:r>
              <a:rPr lang="es-AR" sz="4800" dirty="0"/>
              <a:t> L, </a:t>
            </a:r>
            <a:r>
              <a:rPr lang="es-AR" sz="4800" dirty="0" err="1"/>
              <a:t>Chosidow</a:t>
            </a:r>
            <a:r>
              <a:rPr lang="es-AR" sz="4800" dirty="0"/>
              <a:t> O. </a:t>
            </a:r>
            <a:r>
              <a:rPr lang="es-AR" sz="4800" dirty="0" err="1"/>
              <a:t>Lichen</a:t>
            </a:r>
            <a:r>
              <a:rPr lang="es-AR" sz="4800" dirty="0"/>
              <a:t> </a:t>
            </a:r>
            <a:r>
              <a:rPr lang="es-AR" sz="4800" dirty="0" err="1"/>
              <a:t>planus</a:t>
            </a:r>
            <a:r>
              <a:rPr lang="es-AR" sz="4800" dirty="0"/>
              <a:t>. N </a:t>
            </a:r>
            <a:r>
              <a:rPr lang="es-AR" sz="4800" dirty="0" err="1"/>
              <a:t>Engl</a:t>
            </a:r>
            <a:r>
              <a:rPr lang="es-AR" sz="4800" dirty="0"/>
              <a:t> J </a:t>
            </a:r>
            <a:r>
              <a:rPr lang="es-AR" sz="4800" dirty="0" err="1"/>
              <a:t>Med</a:t>
            </a:r>
            <a:r>
              <a:rPr lang="es-AR" sz="4800" dirty="0"/>
              <a:t>. 2012; 366:723–32. </a:t>
            </a:r>
          </a:p>
          <a:p>
            <a:r>
              <a:rPr lang="es-AR" sz="4800" dirty="0"/>
              <a:t>López-López J, </a:t>
            </a:r>
            <a:r>
              <a:rPr lang="es-AR" sz="4800" dirty="0" err="1"/>
              <a:t>Oma˜na-Cepeda</a:t>
            </a:r>
            <a:r>
              <a:rPr lang="es-AR" sz="4800" dirty="0"/>
              <a:t> C, </a:t>
            </a:r>
            <a:r>
              <a:rPr lang="es-AR" sz="4800" dirty="0" err="1"/>
              <a:t>Jané</a:t>
            </a:r>
            <a:r>
              <a:rPr lang="es-AR" sz="4800" dirty="0"/>
              <a:t>-Salas E. Oral </a:t>
            </a:r>
            <a:r>
              <a:rPr lang="es-AR" sz="4800" dirty="0" err="1"/>
              <a:t>precancer</a:t>
            </a:r>
            <a:r>
              <a:rPr lang="es-AR" sz="4800" dirty="0"/>
              <a:t> and </a:t>
            </a:r>
            <a:r>
              <a:rPr lang="es-AR" sz="4800" dirty="0" err="1"/>
              <a:t>cancer</a:t>
            </a:r>
            <a:r>
              <a:rPr lang="es-AR" sz="4800" dirty="0"/>
              <a:t>. </a:t>
            </a:r>
            <a:r>
              <a:rPr lang="es-AR" sz="4800" dirty="0" err="1"/>
              <a:t>MedClin</a:t>
            </a:r>
            <a:r>
              <a:rPr lang="es-AR" sz="4800" dirty="0"/>
              <a:t> (</a:t>
            </a:r>
            <a:r>
              <a:rPr lang="es-AR" sz="4800" dirty="0" err="1"/>
              <a:t>Barc</a:t>
            </a:r>
            <a:r>
              <a:rPr lang="es-AR" sz="4800" dirty="0"/>
              <a:t>). 2015; 145:404–8. </a:t>
            </a:r>
          </a:p>
          <a:p>
            <a:r>
              <a:rPr lang="es-AR" sz="4800" dirty="0"/>
              <a:t>González Moles MA, </a:t>
            </a:r>
            <a:r>
              <a:rPr lang="es-AR" sz="4800" dirty="0" err="1"/>
              <a:t>Rodriguez</a:t>
            </a:r>
            <a:r>
              <a:rPr lang="es-AR" sz="4800" dirty="0"/>
              <a:t>-Arcilla A, Ruiz – Ávila I, Morales </a:t>
            </a:r>
            <a:r>
              <a:rPr lang="es-AR" sz="4800" dirty="0" err="1"/>
              <a:t>Garcia</a:t>
            </a:r>
            <a:r>
              <a:rPr lang="es-AR" sz="4800" dirty="0"/>
              <a:t> P. Liquen plano oral. RCOE 2000; 5:255-69. </a:t>
            </a:r>
          </a:p>
          <a:p>
            <a:r>
              <a:rPr lang="pt-BR" sz="4800" dirty="0" err="1"/>
              <a:t>Valeron</a:t>
            </a:r>
            <a:r>
              <a:rPr lang="pt-BR" sz="4800" dirty="0"/>
              <a:t> F, Caballero M, Caballero R. </a:t>
            </a:r>
            <a:r>
              <a:rPr lang="pt-BR" sz="4800" dirty="0" err="1"/>
              <a:t>Liquen</a:t>
            </a:r>
            <a:r>
              <a:rPr lang="pt-BR" sz="4800" dirty="0"/>
              <a:t> plano oral. </a:t>
            </a:r>
            <a:r>
              <a:rPr lang="pt-BR" sz="4800" dirty="0" err="1"/>
              <a:t>Espejo</a:t>
            </a:r>
            <a:r>
              <a:rPr lang="pt-BR" sz="4800" dirty="0"/>
              <a:t> clínico 1999; 0:6-11. </a:t>
            </a:r>
          </a:p>
          <a:p>
            <a:r>
              <a:rPr lang="es-AR" sz="4800" dirty="0"/>
              <a:t>Cerero-</a:t>
            </a:r>
            <a:r>
              <a:rPr lang="es-AR" sz="4800" dirty="0" err="1"/>
              <a:t>Lapiedra</a:t>
            </a:r>
            <a:r>
              <a:rPr lang="es-AR" sz="4800" dirty="0"/>
              <a:t> R, García-Núñez JA, García- </a:t>
            </a:r>
            <a:r>
              <a:rPr lang="es-AR" sz="4800" dirty="0" err="1"/>
              <a:t>Pola</a:t>
            </a:r>
            <a:r>
              <a:rPr lang="es-AR" sz="4800" dirty="0"/>
              <a:t> MJ. Liquen plano oral. RCOE 1997; 2:643-60. </a:t>
            </a:r>
          </a:p>
          <a:p>
            <a:r>
              <a:rPr lang="es-AR" sz="4800" dirty="0"/>
              <a:t>Carozo M, </a:t>
            </a:r>
            <a:r>
              <a:rPr lang="es-AR" sz="4800" dirty="0" err="1"/>
              <a:t>Broccoletti</a:t>
            </a:r>
            <a:r>
              <a:rPr lang="es-AR" sz="4800" dirty="0"/>
              <a:t> R, Carbone M, </a:t>
            </a:r>
            <a:r>
              <a:rPr lang="es-AR" sz="4800" dirty="0" err="1"/>
              <a:t>Gandolfo</a:t>
            </a:r>
            <a:r>
              <a:rPr lang="es-AR" sz="4800" dirty="0"/>
              <a:t> S, </a:t>
            </a:r>
            <a:r>
              <a:rPr lang="es-AR" sz="4800" dirty="0" err="1"/>
              <a:t>Garzino</a:t>
            </a:r>
            <a:r>
              <a:rPr lang="es-AR" sz="4800" dirty="0"/>
              <a:t> P, </a:t>
            </a:r>
            <a:r>
              <a:rPr lang="es-AR" sz="4800" dirty="0" err="1"/>
              <a:t>Gascio</a:t>
            </a:r>
            <a:r>
              <a:rPr lang="es-AR" sz="4800" dirty="0"/>
              <a:t> G. </a:t>
            </a:r>
            <a:r>
              <a:rPr lang="es-AR" sz="4800" dirty="0" err="1"/>
              <a:t>Phenotipic</a:t>
            </a:r>
            <a:r>
              <a:rPr lang="es-AR" sz="4800" dirty="0"/>
              <a:t> análisis of </a:t>
            </a:r>
            <a:r>
              <a:rPr lang="es-AR" sz="4800" dirty="0" err="1"/>
              <a:t>peripheral</a:t>
            </a:r>
            <a:r>
              <a:rPr lang="es-AR" sz="4800" dirty="0"/>
              <a:t> </a:t>
            </a:r>
            <a:r>
              <a:rPr lang="es-AR" sz="4800" dirty="0" err="1"/>
              <a:t>blood</a:t>
            </a:r>
            <a:r>
              <a:rPr lang="es-AR" sz="4800" dirty="0"/>
              <a:t> </a:t>
            </a:r>
            <a:r>
              <a:rPr lang="es-AR" sz="4800" dirty="0" err="1"/>
              <a:t>cell</a:t>
            </a:r>
            <a:r>
              <a:rPr lang="es-AR" sz="4800" dirty="0"/>
              <a:t> </a:t>
            </a:r>
            <a:r>
              <a:rPr lang="es-AR" sz="4800" dirty="0" err="1"/>
              <a:t>immunity</a:t>
            </a:r>
            <a:r>
              <a:rPr lang="es-AR" sz="4800" dirty="0"/>
              <a:t> in </a:t>
            </a:r>
            <a:r>
              <a:rPr lang="es-AR" sz="4800" dirty="0" err="1"/>
              <a:t>Italian</a:t>
            </a:r>
            <a:r>
              <a:rPr lang="es-AR" sz="4800" dirty="0"/>
              <a:t> </a:t>
            </a:r>
            <a:r>
              <a:rPr lang="es-AR" sz="4800" dirty="0" err="1"/>
              <a:t>patients</a:t>
            </a:r>
            <a:r>
              <a:rPr lang="es-AR" sz="4800" dirty="0"/>
              <a:t> </a:t>
            </a:r>
            <a:r>
              <a:rPr lang="es-AR" sz="4800" dirty="0" err="1"/>
              <a:t>with</a:t>
            </a:r>
            <a:r>
              <a:rPr lang="es-AR" sz="4800" dirty="0"/>
              <a:t> </a:t>
            </a:r>
            <a:r>
              <a:rPr lang="es-AR" sz="4800" dirty="0" err="1"/>
              <a:t>varieties</a:t>
            </a:r>
            <a:r>
              <a:rPr lang="es-AR" sz="4800" dirty="0"/>
              <a:t> of oral </a:t>
            </a:r>
            <a:r>
              <a:rPr lang="es-AR" sz="4800" dirty="0" err="1"/>
              <a:t>lichen</a:t>
            </a:r>
            <a:r>
              <a:rPr lang="es-AR" sz="4800" dirty="0"/>
              <a:t> </a:t>
            </a:r>
            <a:r>
              <a:rPr lang="es-AR" sz="4800" dirty="0" err="1"/>
              <a:t>planus</a:t>
            </a:r>
            <a:r>
              <a:rPr lang="es-AR" sz="4800" dirty="0"/>
              <a:t> Bull </a:t>
            </a:r>
            <a:r>
              <a:rPr lang="es-AR" sz="4800" dirty="0" err="1"/>
              <a:t>Gropu</a:t>
            </a:r>
            <a:r>
              <a:rPr lang="es-AR" sz="4800" dirty="0"/>
              <a:t> </a:t>
            </a:r>
            <a:r>
              <a:rPr lang="es-AR" sz="4800" dirty="0" err="1"/>
              <a:t>Int</a:t>
            </a:r>
            <a:r>
              <a:rPr lang="es-AR" sz="4800" dirty="0"/>
              <a:t> </a:t>
            </a:r>
            <a:r>
              <a:rPr lang="es-AR" sz="4800" dirty="0" err="1"/>
              <a:t>Reach</a:t>
            </a:r>
            <a:r>
              <a:rPr lang="es-AR" sz="4800" dirty="0"/>
              <a:t> </a:t>
            </a:r>
            <a:r>
              <a:rPr lang="es-AR" sz="4800" dirty="0" err="1"/>
              <a:t>Sci</a:t>
            </a:r>
            <a:r>
              <a:rPr lang="es-AR" sz="4800" dirty="0"/>
              <a:t> </a:t>
            </a:r>
            <a:r>
              <a:rPr lang="es-AR" sz="4800" dirty="0" err="1"/>
              <a:t>Stomatol</a:t>
            </a:r>
            <a:r>
              <a:rPr lang="es-AR" sz="4800" dirty="0"/>
              <a:t> et </a:t>
            </a:r>
            <a:r>
              <a:rPr lang="es-AR" sz="4800" dirty="0" err="1"/>
              <a:t>Odontol</a:t>
            </a:r>
            <a:r>
              <a:rPr lang="es-AR" sz="4800" dirty="0"/>
              <a:t> 1996; 39:33-8 </a:t>
            </a:r>
          </a:p>
          <a:p>
            <a:r>
              <a:rPr lang="es-AR" sz="4800" dirty="0"/>
              <a:t>García-</a:t>
            </a:r>
            <a:r>
              <a:rPr lang="es-AR" sz="4800" dirty="0" err="1"/>
              <a:t>Pola</a:t>
            </a:r>
            <a:r>
              <a:rPr lang="es-AR" sz="4800" dirty="0"/>
              <a:t> MJ, </a:t>
            </a:r>
            <a:r>
              <a:rPr lang="es-AR" sz="4800" dirty="0" err="1"/>
              <a:t>Anitua</a:t>
            </a:r>
            <a:r>
              <a:rPr lang="es-AR" sz="4800" dirty="0"/>
              <a:t> MJ; </a:t>
            </a:r>
            <a:r>
              <a:rPr lang="es-AR" sz="4800" dirty="0" err="1"/>
              <a:t>Fernandez</a:t>
            </a:r>
            <a:r>
              <a:rPr lang="es-AR" sz="4800" dirty="0"/>
              <a:t> BE, García JM, López A. Estudio comparativo de la expresión del Ki-67 en el liquen plano oral y </a:t>
            </a:r>
            <a:r>
              <a:rPr lang="es-AR" sz="4800" dirty="0" err="1"/>
              <a:t>leucoplasia</a:t>
            </a:r>
            <a:r>
              <a:rPr lang="es-AR" sz="4800" dirty="0"/>
              <a:t> oral. Análisis cuantitativo. Medicina oral 2001; 6:364-7 </a:t>
            </a:r>
          </a:p>
          <a:p>
            <a:r>
              <a:rPr lang="es-AR" sz="4800" dirty="0"/>
              <a:t>Van der </a:t>
            </a:r>
            <a:r>
              <a:rPr lang="es-AR" sz="4800" dirty="0" err="1"/>
              <a:t>Meij</a:t>
            </a:r>
            <a:r>
              <a:rPr lang="es-AR" sz="4800" dirty="0"/>
              <a:t> E, Van der </a:t>
            </a:r>
            <a:r>
              <a:rPr lang="es-AR" sz="4800" dirty="0" err="1"/>
              <a:t>Waal</a:t>
            </a:r>
            <a:r>
              <a:rPr lang="es-AR" sz="4800" dirty="0"/>
              <a:t> I. </a:t>
            </a:r>
            <a:r>
              <a:rPr lang="es-AR" sz="4800" dirty="0" err="1"/>
              <a:t>Lack</a:t>
            </a:r>
            <a:r>
              <a:rPr lang="es-AR" sz="4800" dirty="0"/>
              <a:t> of </a:t>
            </a:r>
            <a:r>
              <a:rPr lang="es-AR" sz="4800" dirty="0" err="1"/>
              <a:t>clinicopathologic</a:t>
            </a:r>
            <a:r>
              <a:rPr lang="es-AR" sz="4800" dirty="0"/>
              <a:t> </a:t>
            </a:r>
            <a:r>
              <a:rPr lang="es-AR" sz="4800" dirty="0" err="1"/>
              <a:t>correlation</a:t>
            </a:r>
            <a:r>
              <a:rPr lang="es-AR" sz="4800" dirty="0"/>
              <a:t> in </a:t>
            </a:r>
            <a:r>
              <a:rPr lang="es-AR" sz="4800" dirty="0" err="1"/>
              <a:t>the</a:t>
            </a:r>
            <a:r>
              <a:rPr lang="es-AR" sz="4800" dirty="0"/>
              <a:t> diagnosis of oral </a:t>
            </a:r>
            <a:r>
              <a:rPr lang="es-AR" sz="4800" dirty="0" err="1"/>
              <a:t>lichen</a:t>
            </a:r>
            <a:r>
              <a:rPr lang="es-AR" sz="4800" dirty="0"/>
              <a:t> </a:t>
            </a:r>
            <a:r>
              <a:rPr lang="es-AR" sz="4800" dirty="0" err="1"/>
              <a:t>planus</a:t>
            </a:r>
            <a:r>
              <a:rPr lang="es-AR" sz="4800" dirty="0"/>
              <a:t> </a:t>
            </a:r>
            <a:r>
              <a:rPr lang="es-AR" sz="4800" dirty="0" err="1"/>
              <a:t>based</a:t>
            </a:r>
            <a:r>
              <a:rPr lang="es-AR" sz="4800" dirty="0"/>
              <a:t> </a:t>
            </a:r>
            <a:r>
              <a:rPr lang="es-AR" sz="4800" dirty="0" err="1"/>
              <a:t>on</a:t>
            </a:r>
            <a:r>
              <a:rPr lang="es-AR" sz="4800" dirty="0"/>
              <a:t> </a:t>
            </a:r>
            <a:r>
              <a:rPr lang="es-AR" sz="4800" dirty="0" err="1"/>
              <a:t>the</a:t>
            </a:r>
            <a:r>
              <a:rPr lang="es-AR" sz="4800" dirty="0"/>
              <a:t> </a:t>
            </a:r>
            <a:r>
              <a:rPr lang="es-AR" sz="4800" dirty="0" err="1"/>
              <a:t>presently</a:t>
            </a:r>
            <a:r>
              <a:rPr lang="es-AR" sz="4800" dirty="0"/>
              <a:t> </a:t>
            </a:r>
            <a:r>
              <a:rPr lang="es-AR" sz="4800" dirty="0" err="1"/>
              <a:t>available</a:t>
            </a:r>
            <a:r>
              <a:rPr lang="es-AR" sz="4800" dirty="0"/>
              <a:t> </a:t>
            </a:r>
            <a:r>
              <a:rPr lang="es-AR" sz="4800" dirty="0" err="1"/>
              <a:t>diagnostic</a:t>
            </a:r>
            <a:r>
              <a:rPr lang="es-AR" sz="4800" dirty="0"/>
              <a:t> </a:t>
            </a:r>
            <a:r>
              <a:rPr lang="es-AR" sz="4800" dirty="0" err="1"/>
              <a:t>criteria</a:t>
            </a:r>
            <a:r>
              <a:rPr lang="es-AR" sz="4800" dirty="0"/>
              <a:t> and </a:t>
            </a:r>
            <a:r>
              <a:rPr lang="es-AR" sz="4800" dirty="0" err="1"/>
              <a:t>suggestions</a:t>
            </a:r>
            <a:r>
              <a:rPr lang="es-AR" sz="4800" dirty="0"/>
              <a:t> </a:t>
            </a:r>
            <a:r>
              <a:rPr lang="es-AR" sz="4800" dirty="0" err="1"/>
              <a:t>for</a:t>
            </a:r>
            <a:r>
              <a:rPr lang="es-AR" sz="4800" dirty="0"/>
              <a:t> </a:t>
            </a:r>
            <a:r>
              <a:rPr lang="es-AR" sz="4800" dirty="0" err="1"/>
              <a:t>modifications</a:t>
            </a:r>
            <a:r>
              <a:rPr lang="es-AR" sz="4800" dirty="0"/>
              <a:t>. J Oral </a:t>
            </a:r>
            <a:r>
              <a:rPr lang="es-AR" sz="4800" dirty="0" err="1"/>
              <a:t>Pathol</a:t>
            </a:r>
            <a:r>
              <a:rPr lang="es-AR" sz="4800" dirty="0"/>
              <a:t> </a:t>
            </a:r>
            <a:r>
              <a:rPr lang="es-AR" sz="4800" dirty="0" err="1"/>
              <a:t>Med</a:t>
            </a:r>
            <a:r>
              <a:rPr lang="es-AR" sz="4800" dirty="0"/>
              <a:t> 2003; 32:507-12. </a:t>
            </a:r>
          </a:p>
          <a:p>
            <a:r>
              <a:rPr lang="es-AR" sz="4800" dirty="0" err="1"/>
              <a:t>Neville</a:t>
            </a:r>
            <a:r>
              <a:rPr lang="es-AR" sz="4800" dirty="0"/>
              <a:t> BW, </a:t>
            </a:r>
            <a:r>
              <a:rPr lang="es-AR" sz="4800" dirty="0" err="1"/>
              <a:t>Dam</a:t>
            </a:r>
            <a:r>
              <a:rPr lang="es-AR" sz="4800" dirty="0"/>
              <a:t> DD, Allen CM, </a:t>
            </a:r>
            <a:r>
              <a:rPr lang="es-AR" sz="4800" dirty="0" err="1"/>
              <a:t>Bouquot</a:t>
            </a:r>
            <a:r>
              <a:rPr lang="es-AR" sz="4800" dirty="0"/>
              <a:t> JE. Oral &amp; </a:t>
            </a:r>
            <a:r>
              <a:rPr lang="es-AR" sz="4800" dirty="0" err="1"/>
              <a:t>maxillofacial</a:t>
            </a:r>
            <a:r>
              <a:rPr lang="es-AR" sz="4800" dirty="0"/>
              <a:t> </a:t>
            </a:r>
            <a:r>
              <a:rPr lang="es-AR" sz="4800" dirty="0" err="1"/>
              <a:t>pathology</a:t>
            </a:r>
            <a:r>
              <a:rPr lang="es-AR" sz="4800" dirty="0"/>
              <a:t>. EE. UU.: Saunders </a:t>
            </a:r>
            <a:r>
              <a:rPr lang="es-AR" sz="4800" dirty="0" err="1"/>
              <a:t>Elsevier</a:t>
            </a:r>
            <a:r>
              <a:rPr lang="es-AR" sz="4800" dirty="0"/>
              <a:t>; 2009. </a:t>
            </a:r>
          </a:p>
          <a:p>
            <a:r>
              <a:rPr lang="es-AR" sz="4800" dirty="0"/>
              <a:t>13. </a:t>
            </a:r>
            <a:r>
              <a:rPr lang="es-AR" sz="4800" dirty="0" err="1"/>
              <a:t>Bascones</a:t>
            </a:r>
            <a:r>
              <a:rPr lang="es-AR" sz="4800" dirty="0"/>
              <a:t> A, </a:t>
            </a:r>
            <a:r>
              <a:rPr lang="es-AR" sz="4800" dirty="0" err="1"/>
              <a:t>Seoane</a:t>
            </a:r>
            <a:r>
              <a:rPr lang="es-AR" sz="4800" dirty="0"/>
              <a:t> JM, Aguado A, Suárez-Quintanilla JM. Cáncer y </a:t>
            </a:r>
            <a:r>
              <a:rPr lang="es-AR" sz="4800" dirty="0" err="1"/>
              <a:t>precáncer</a:t>
            </a:r>
            <a:r>
              <a:rPr lang="es-AR" sz="4800" dirty="0"/>
              <a:t> oral. Bases </a:t>
            </a:r>
            <a:r>
              <a:rPr lang="es-AR" sz="4800" dirty="0" err="1"/>
              <a:t>clínicoquirúrgicas</a:t>
            </a:r>
            <a:r>
              <a:rPr lang="es-AR" sz="4800" dirty="0"/>
              <a:t> y moleculares. España: Ediciones Avances; 2003. </a:t>
            </a:r>
          </a:p>
          <a:p>
            <a:r>
              <a:rPr lang="es-AR" sz="4800" dirty="0" err="1"/>
              <a:t>Hirota</a:t>
            </a:r>
            <a:r>
              <a:rPr lang="es-AR" sz="4800" dirty="0"/>
              <a:t> M, </a:t>
            </a:r>
            <a:r>
              <a:rPr lang="es-AR" sz="4800" dirty="0" err="1"/>
              <a:t>Ito</a:t>
            </a:r>
            <a:r>
              <a:rPr lang="es-AR" sz="4800" dirty="0"/>
              <a:t> T, </a:t>
            </a:r>
            <a:r>
              <a:rPr lang="es-AR" sz="4800" dirty="0" err="1"/>
              <a:t>Okudela</a:t>
            </a:r>
            <a:r>
              <a:rPr lang="es-AR" sz="4800" dirty="0"/>
              <a:t> K, </a:t>
            </a:r>
            <a:r>
              <a:rPr lang="es-AR" sz="4800" dirty="0" err="1"/>
              <a:t>Kawabe</a:t>
            </a:r>
            <a:r>
              <a:rPr lang="es-AR" sz="4800" dirty="0"/>
              <a:t> R, </a:t>
            </a:r>
            <a:r>
              <a:rPr lang="es-AR" sz="4800" dirty="0" err="1"/>
              <a:t>Yazawa</a:t>
            </a:r>
            <a:r>
              <a:rPr lang="es-AR" sz="4800" dirty="0"/>
              <a:t> T, </a:t>
            </a:r>
            <a:r>
              <a:rPr lang="es-AR" sz="4800" dirty="0" err="1"/>
              <a:t>Hayashi</a:t>
            </a:r>
            <a:r>
              <a:rPr lang="es-AR" sz="4800" dirty="0"/>
              <a:t> H, et al. </a:t>
            </a:r>
            <a:r>
              <a:rPr lang="es-AR" sz="4800" dirty="0" err="1"/>
              <a:t>Cell</a:t>
            </a:r>
            <a:r>
              <a:rPr lang="es-AR" sz="4800" dirty="0"/>
              <a:t> </a:t>
            </a:r>
            <a:r>
              <a:rPr lang="es-AR" sz="4800" dirty="0" err="1"/>
              <a:t>proliferation</a:t>
            </a:r>
            <a:r>
              <a:rPr lang="es-AR" sz="4800" dirty="0"/>
              <a:t> </a:t>
            </a:r>
            <a:r>
              <a:rPr lang="es-AR" sz="4800" dirty="0" err="1"/>
              <a:t>activity</a:t>
            </a:r>
            <a:r>
              <a:rPr lang="es-AR" sz="4800" dirty="0"/>
              <a:t> and </a:t>
            </a:r>
            <a:r>
              <a:rPr lang="es-AR" sz="4800" dirty="0" err="1"/>
              <a:t>expression</a:t>
            </a:r>
            <a:r>
              <a:rPr lang="es-AR" sz="4800" dirty="0"/>
              <a:t> of </a:t>
            </a:r>
            <a:r>
              <a:rPr lang="es-AR" sz="4800" dirty="0" err="1"/>
              <a:t>cell</a:t>
            </a:r>
            <a:r>
              <a:rPr lang="es-AR" sz="4800" dirty="0"/>
              <a:t> </a:t>
            </a:r>
            <a:r>
              <a:rPr lang="es-AR" sz="4800" dirty="0" err="1"/>
              <a:t>cycle</a:t>
            </a:r>
            <a:r>
              <a:rPr lang="es-AR" sz="4800" dirty="0"/>
              <a:t> </a:t>
            </a:r>
            <a:r>
              <a:rPr lang="es-AR" sz="4800" dirty="0" err="1"/>
              <a:t>regulatory</a:t>
            </a:r>
            <a:r>
              <a:rPr lang="es-AR" sz="4800" dirty="0"/>
              <a:t> </a:t>
            </a:r>
            <a:r>
              <a:rPr lang="es-AR" sz="4800" dirty="0" err="1"/>
              <a:t>proteins</a:t>
            </a:r>
            <a:r>
              <a:rPr lang="es-AR" sz="4800" dirty="0"/>
              <a:t> in oral </a:t>
            </a:r>
            <a:r>
              <a:rPr lang="es-AR" sz="4800" dirty="0" err="1"/>
              <a:t>lichen</a:t>
            </a:r>
            <a:r>
              <a:rPr lang="es-AR" sz="4800" dirty="0"/>
              <a:t> </a:t>
            </a:r>
            <a:r>
              <a:rPr lang="es-AR" sz="4800" dirty="0" err="1"/>
              <a:t>planus</a:t>
            </a:r>
            <a:r>
              <a:rPr lang="es-AR" sz="4800" dirty="0"/>
              <a:t>. J Oral </a:t>
            </a:r>
            <a:r>
              <a:rPr lang="es-AR" sz="4800" dirty="0" err="1"/>
              <a:t>Pathol</a:t>
            </a:r>
            <a:r>
              <a:rPr lang="es-AR" sz="4800" dirty="0"/>
              <a:t> </a:t>
            </a:r>
            <a:r>
              <a:rPr lang="es-AR" sz="4800" dirty="0" err="1"/>
              <a:t>Med</a:t>
            </a:r>
            <a:r>
              <a:rPr lang="es-AR" sz="4800" dirty="0"/>
              <a:t>. 2002;31(4):204- 212. DOI: 10.1034/j.1600-0714.2002.310403. </a:t>
            </a:r>
          </a:p>
          <a:p>
            <a:r>
              <a:rPr lang="es-AR" sz="4800" dirty="0"/>
              <a:t>White FH, </a:t>
            </a:r>
            <a:r>
              <a:rPr lang="es-AR" sz="4800" dirty="0" err="1"/>
              <a:t>Jin</a:t>
            </a:r>
            <a:r>
              <a:rPr lang="es-AR" sz="4800" dirty="0"/>
              <a:t> Y, Yang L. </a:t>
            </a:r>
            <a:r>
              <a:rPr lang="es-AR" sz="4800" dirty="0" err="1"/>
              <a:t>Quantitative</a:t>
            </a:r>
            <a:r>
              <a:rPr lang="es-AR" sz="4800" dirty="0"/>
              <a:t> </a:t>
            </a:r>
            <a:r>
              <a:rPr lang="es-AR" sz="4800" dirty="0" err="1"/>
              <a:t>cellular</a:t>
            </a:r>
            <a:r>
              <a:rPr lang="es-AR" sz="4800" dirty="0"/>
              <a:t> and nuclear </a:t>
            </a:r>
            <a:r>
              <a:rPr lang="es-AR" sz="4800" dirty="0" err="1"/>
              <a:t>volumetric</a:t>
            </a:r>
            <a:r>
              <a:rPr lang="es-AR" sz="4800" dirty="0"/>
              <a:t> </a:t>
            </a:r>
            <a:r>
              <a:rPr lang="es-AR" sz="4800" dirty="0" err="1"/>
              <a:t>alterations</a:t>
            </a:r>
            <a:r>
              <a:rPr lang="es-AR" sz="4800" dirty="0"/>
              <a:t> in </a:t>
            </a:r>
            <a:r>
              <a:rPr lang="es-AR" sz="4800" dirty="0" err="1"/>
              <a:t>epithelium</a:t>
            </a:r>
            <a:r>
              <a:rPr lang="es-AR" sz="4800" dirty="0"/>
              <a:t> </a:t>
            </a:r>
            <a:r>
              <a:rPr lang="es-AR" sz="4800" dirty="0" err="1"/>
              <a:t>from</a:t>
            </a:r>
            <a:r>
              <a:rPr lang="es-AR" sz="4800" dirty="0"/>
              <a:t> </a:t>
            </a:r>
            <a:r>
              <a:rPr lang="es-AR" sz="4800" dirty="0" err="1"/>
              <a:t>lichen</a:t>
            </a:r>
            <a:r>
              <a:rPr lang="es-AR" sz="4800" dirty="0"/>
              <a:t> </a:t>
            </a:r>
            <a:r>
              <a:rPr lang="es-AR" sz="4800" dirty="0" err="1"/>
              <a:t>planus</a:t>
            </a:r>
            <a:r>
              <a:rPr lang="es-AR" sz="4800" dirty="0"/>
              <a:t> </a:t>
            </a:r>
            <a:r>
              <a:rPr lang="es-AR" sz="4800" dirty="0" err="1"/>
              <a:t>lesions</a:t>
            </a:r>
            <a:r>
              <a:rPr lang="es-AR" sz="4800" dirty="0"/>
              <a:t> of human </a:t>
            </a:r>
            <a:r>
              <a:rPr lang="es-AR" sz="4800" dirty="0" err="1"/>
              <a:t>buccal</a:t>
            </a:r>
            <a:r>
              <a:rPr lang="es-AR" sz="4800" dirty="0"/>
              <a:t> mucosa. J Oral </a:t>
            </a:r>
            <a:r>
              <a:rPr lang="es-AR" sz="4800" dirty="0" err="1"/>
              <a:t>Pathol</a:t>
            </a:r>
            <a:r>
              <a:rPr lang="es-AR" sz="4800" dirty="0"/>
              <a:t> </a:t>
            </a:r>
            <a:r>
              <a:rPr lang="es-AR" sz="4800" dirty="0" err="1"/>
              <a:t>Med</a:t>
            </a:r>
            <a:r>
              <a:rPr lang="es-AR" sz="4800" dirty="0"/>
              <a:t>. 1994;23(5):205-208. DOI: 10.1111/j.1600-0714. 1994.tb01114. </a:t>
            </a:r>
          </a:p>
          <a:p>
            <a:r>
              <a:rPr lang="es-AR" sz="4800" dirty="0" err="1"/>
              <a:t>Bagan</a:t>
            </a:r>
            <a:r>
              <a:rPr lang="es-AR" sz="4800" dirty="0"/>
              <a:t> JV, Cerero R. Liquen plano oral. En. Ceballos A. Bermejo A, Aguirre JM, </a:t>
            </a:r>
            <a:r>
              <a:rPr lang="es-AR" sz="4800" dirty="0" err="1"/>
              <a:t>Peñarocha</a:t>
            </a:r>
            <a:r>
              <a:rPr lang="es-AR" sz="4800" dirty="0"/>
              <a:t> M. Medicina oral. Barcelona: </a:t>
            </a:r>
            <a:r>
              <a:rPr lang="es-AR" sz="4800" dirty="0" err="1"/>
              <a:t>Masson</a:t>
            </a:r>
            <a:r>
              <a:rPr lang="es-AR" sz="4800" dirty="0"/>
              <a:t> 1995:202-19. </a:t>
            </a:r>
          </a:p>
          <a:p>
            <a:r>
              <a:rPr lang="es-AR" sz="4800" dirty="0"/>
              <a:t>Blanco A, Gándara JM, Rodríguez A, García A, Rodríguez I. alteraciones bioquímicas y su correlación clínica con el liquen plano oral. Medicina Oral</a:t>
            </a:r>
          </a:p>
        </p:txBody>
      </p:sp>
    </p:spTree>
  </p:cSld>
  <p:clrMapOvr>
    <a:masterClrMapping/>
  </p:clrMapOvr>
  <p:transition spd="slow" advTm="1439"/>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2 Marcador de contenido"/>
          <p:cNvSpPr>
            <a:spLocks noGrp="1"/>
          </p:cNvSpPr>
          <p:nvPr>
            <p:ph idx="1"/>
          </p:nvPr>
        </p:nvSpPr>
        <p:spPr>
          <a:xfrm>
            <a:off x="395536" y="1052736"/>
            <a:ext cx="8229600" cy="5112568"/>
          </a:xfrm>
        </p:spPr>
        <p:txBody>
          <a:bodyPr>
            <a:normAutofit/>
          </a:bodyPr>
          <a:lstStyle/>
          <a:p>
            <a:r>
              <a:rPr lang="es-AR" dirty="0"/>
              <a:t>El LP es un proceso autoinmune, que se demuestra sobre todo por los hallazgos </a:t>
            </a:r>
            <a:r>
              <a:rPr lang="es-AR" b="1" dirty="0"/>
              <a:t>histopatológicos</a:t>
            </a:r>
            <a:r>
              <a:rPr lang="es-AR" dirty="0"/>
              <a:t> </a:t>
            </a:r>
            <a:r>
              <a:rPr lang="es-AR" b="1" dirty="0"/>
              <a:t>e inmunohistoquímicos</a:t>
            </a:r>
            <a:r>
              <a:rPr lang="es-AR" dirty="0"/>
              <a:t> por la presencia nivel local de linfocitos T, células de Langerhans, inmunoglobulinas, complemento, </a:t>
            </a:r>
            <a:r>
              <a:rPr lang="es-AR" dirty="0" err="1" smtClean="0"/>
              <a:t>etc</a:t>
            </a:r>
            <a:endParaRPr lang="es-AR" dirty="0"/>
          </a:p>
          <a:p>
            <a:r>
              <a:rPr lang="es-AR" dirty="0"/>
              <a:t>La </a:t>
            </a:r>
            <a:r>
              <a:rPr lang="es-AR" b="1" dirty="0"/>
              <a:t>Inmunofluorecencia Indirecta </a:t>
            </a:r>
            <a:r>
              <a:rPr lang="es-AR" dirty="0"/>
              <a:t>es negativa mientras que la </a:t>
            </a:r>
            <a:r>
              <a:rPr lang="es-AR" b="1" dirty="0"/>
              <a:t>Directa</a:t>
            </a:r>
            <a:r>
              <a:rPr lang="es-AR" dirty="0"/>
              <a:t> es FIBRINOGENO positivo a nivel de la membrana </a:t>
            </a:r>
            <a:r>
              <a:rPr lang="es-AR" dirty="0" smtClean="0"/>
              <a:t>basal </a:t>
            </a:r>
            <a:endParaRPr lang="es-AR" dirty="0"/>
          </a:p>
          <a:p>
            <a:endParaRPr lang="es-AR" dirty="0"/>
          </a:p>
          <a:p>
            <a:pPr marL="0" indent="0">
              <a:buNone/>
            </a:pPr>
            <a:endParaRPr lang="es-AR" dirty="0"/>
          </a:p>
        </p:txBody>
      </p:sp>
      <p:pic>
        <p:nvPicPr>
          <p:cNvPr id="2097169"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43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6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2 Marcador de contenido"/>
          <p:cNvSpPr>
            <a:spLocks noGrp="1"/>
          </p:cNvSpPr>
          <p:nvPr>
            <p:ph idx="1"/>
          </p:nvPr>
        </p:nvSpPr>
        <p:spPr>
          <a:xfrm>
            <a:off x="467544" y="1268760"/>
            <a:ext cx="8229600" cy="4525963"/>
          </a:xfrm>
        </p:spPr>
        <p:txBody>
          <a:bodyPr/>
          <a:lstStyle/>
          <a:p>
            <a:r>
              <a:rPr lang="es-AR" dirty="0"/>
              <a:t>Existen unos factores que van a modifica la evolución del LP, como son la sobreinfección </a:t>
            </a:r>
            <a:r>
              <a:rPr lang="es-AR" b="1" dirty="0"/>
              <a:t>bacteriana, vírica o micótica</a:t>
            </a:r>
            <a:r>
              <a:rPr lang="es-AR" dirty="0"/>
              <a:t>, la existencia de irritantes como el </a:t>
            </a:r>
            <a:r>
              <a:rPr lang="es-AR" b="1" dirty="0"/>
              <a:t>tabaco</a:t>
            </a:r>
            <a:r>
              <a:rPr lang="es-AR" dirty="0"/>
              <a:t>, la presencia de </a:t>
            </a:r>
            <a:r>
              <a:rPr lang="es-AR" b="1" dirty="0"/>
              <a:t>placa bacteriana</a:t>
            </a:r>
            <a:r>
              <a:rPr lang="es-AR" dirty="0"/>
              <a:t>, sobre todo en casos de localización gingival (gingivitis descamativa crónica) o la </a:t>
            </a:r>
            <a:r>
              <a:rPr lang="es-AR" b="1" dirty="0"/>
              <a:t>acción traumática continuada (IMC) </a:t>
            </a:r>
            <a:r>
              <a:rPr lang="es-AR" dirty="0"/>
              <a:t>de diferentes irritantes </a:t>
            </a:r>
            <a:r>
              <a:rPr lang="es-AR" dirty="0" smtClean="0"/>
              <a:t>mecánicos</a:t>
            </a:r>
            <a:endParaRPr lang="es-AR" dirty="0"/>
          </a:p>
        </p:txBody>
      </p:sp>
      <p:pic>
        <p:nvPicPr>
          <p:cNvPr id="2097170"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57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7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1 Título"/>
          <p:cNvSpPr>
            <a:spLocks noGrp="1"/>
          </p:cNvSpPr>
          <p:nvPr>
            <p:ph type="title"/>
          </p:nvPr>
        </p:nvSpPr>
        <p:spPr/>
        <p:txBody>
          <a:bodyPr/>
          <a:lstStyle/>
          <a:p>
            <a:r>
              <a:rPr lang="es-AR" dirty="0"/>
              <a:t>Criterios Clínicos</a:t>
            </a:r>
          </a:p>
        </p:txBody>
      </p:sp>
      <p:sp>
        <p:nvSpPr>
          <p:cNvPr id="1048622" name="2 Marcador de contenido"/>
          <p:cNvSpPr>
            <a:spLocks noGrp="1"/>
          </p:cNvSpPr>
          <p:nvPr>
            <p:ph idx="1"/>
          </p:nvPr>
        </p:nvSpPr>
        <p:spPr/>
        <p:txBody>
          <a:bodyPr>
            <a:normAutofit fontScale="96875" lnSpcReduction="10000"/>
          </a:bodyPr>
          <a:lstStyle/>
          <a:p>
            <a:r>
              <a:rPr lang="es-AR" dirty="0"/>
              <a:t>Reticular</a:t>
            </a:r>
          </a:p>
          <a:p>
            <a:r>
              <a:rPr lang="es-AR" dirty="0"/>
              <a:t>Lineal</a:t>
            </a:r>
          </a:p>
          <a:p>
            <a:r>
              <a:rPr lang="es-AR" dirty="0"/>
              <a:t>Anular</a:t>
            </a:r>
          </a:p>
          <a:p>
            <a:r>
              <a:rPr lang="es-AR" dirty="0" err="1"/>
              <a:t>Papular</a:t>
            </a:r>
            <a:endParaRPr lang="es-AR" dirty="0"/>
          </a:p>
          <a:p>
            <a:r>
              <a:rPr lang="es-AR" dirty="0"/>
              <a:t>Placa </a:t>
            </a:r>
            <a:r>
              <a:rPr lang="es-AR" dirty="0" err="1"/>
              <a:t>queratótica</a:t>
            </a:r>
            <a:endParaRPr lang="es-AR" dirty="0"/>
          </a:p>
          <a:p>
            <a:r>
              <a:rPr lang="es-AR" dirty="0"/>
              <a:t>Atrófico ( Eritroplasico )</a:t>
            </a:r>
          </a:p>
          <a:p>
            <a:r>
              <a:rPr lang="es-AR" dirty="0"/>
              <a:t>Ulcerado</a:t>
            </a:r>
          </a:p>
          <a:p>
            <a:r>
              <a:rPr lang="es-AR" dirty="0"/>
              <a:t>Ampollar</a:t>
            </a:r>
          </a:p>
          <a:p>
            <a:pPr marL="0" indent="0">
              <a:buNone/>
            </a:pPr>
            <a:endParaRPr lang="es-AR" dirty="0"/>
          </a:p>
        </p:txBody>
      </p:sp>
    </p:spTree>
  </p:cSld>
  <p:clrMapOvr>
    <a:masterClrMapping/>
  </p:clrMapOvr>
  <p:transition spd="slow" advTm="2966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1 Título"/>
          <p:cNvSpPr>
            <a:spLocks noGrp="1"/>
          </p:cNvSpPr>
          <p:nvPr>
            <p:ph type="title"/>
          </p:nvPr>
        </p:nvSpPr>
        <p:spPr/>
        <p:txBody>
          <a:bodyPr/>
          <a:lstStyle/>
          <a:p>
            <a:endParaRPr lang="es-AR"/>
          </a:p>
        </p:txBody>
      </p:sp>
      <p:pic>
        <p:nvPicPr>
          <p:cNvPr id="2097171" name="Picture 2" descr="C:\Users\rene\Desktop\Liquen-liquenide\20200729_112622.jpg"/>
          <p:cNvPicPr>
            <a:picLocks noGrp="1" noChangeAspect="1" noChangeArrowheads="1"/>
          </p:cNvPicPr>
          <p:nvPr>
            <p:ph idx="1"/>
          </p:nvPr>
        </p:nvPicPr>
        <p:blipFill rotWithShape="1">
          <a:blip r:embed="rId4" cstate="print"/>
          <a:srcRect t="6259" b="6259"/>
          <a:stretch>
            <a:fillRect/>
          </a:stretch>
        </p:blipFill>
        <p:spPr bwMode="auto">
          <a:xfrm>
            <a:off x="0" y="33035"/>
            <a:ext cx="9144000" cy="6858000"/>
          </a:xfrm>
          <a:prstGeom prst="rect">
            <a:avLst/>
          </a:prstGeom>
          <a:noFill/>
        </p:spPr>
      </p:pic>
      <p:pic>
        <p:nvPicPr>
          <p:cNvPr id="2097172"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56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4898" showWhenStopped="0">
                <p:cTn id="7" fill="hold" display="0">
                  <p:stCondLst>
                    <p:cond delay="indefinite"/>
                  </p:stCondLst>
                  <p:endCondLst>
                    <p:cond evt="onStopAudio" delay="0">
                      <p:tgtEl>
                        <p:sldTgt/>
                      </p:tgtEl>
                    </p:cond>
                  </p:endCondLst>
                </p:cTn>
                <p:tgtEl>
                  <p:spTgt spid="209717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1 Título"/>
          <p:cNvSpPr>
            <a:spLocks noGrp="1"/>
          </p:cNvSpPr>
          <p:nvPr>
            <p:ph type="title"/>
          </p:nvPr>
        </p:nvSpPr>
        <p:spPr/>
        <p:txBody>
          <a:bodyPr/>
          <a:lstStyle/>
          <a:p>
            <a:endParaRPr lang="es-AR"/>
          </a:p>
        </p:txBody>
      </p:sp>
      <p:pic>
        <p:nvPicPr>
          <p:cNvPr id="2097173" name="Picture 2" descr="C:\Users\rene\Desktop\Liquen-liquenide\20200729_112711.jpg"/>
          <p:cNvPicPr>
            <a:picLocks noGrp="1" noChangeAspect="1" noChangeArrowheads="1"/>
          </p:cNvPicPr>
          <p:nvPr>
            <p:ph idx="1"/>
          </p:nvPr>
        </p:nvPicPr>
        <p:blipFill rotWithShape="1">
          <a:blip r:embed="rId4"/>
          <a:srcRect t="11502" b="11502"/>
          <a:stretch>
            <a:fillRect/>
          </a:stretch>
        </p:blipFill>
        <p:spPr bwMode="auto">
          <a:xfrm>
            <a:off x="0" y="0"/>
            <a:ext cx="9144000" cy="6858000"/>
          </a:xfrm>
          <a:prstGeom prst="rect">
            <a:avLst/>
          </a:prstGeom>
          <a:noFill/>
        </p:spPr>
      </p:pic>
      <p:pic>
        <p:nvPicPr>
          <p:cNvPr id="209717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5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717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1749</Words>
  <Application>Microsoft Office PowerPoint</Application>
  <PresentationFormat>Presentación en pantalla (4:3)</PresentationFormat>
  <Paragraphs>111</Paragraphs>
  <Slides>42</Slides>
  <Notes>4</Notes>
  <HiddenSlides>0</HiddenSlides>
  <MMClips>39</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42</vt:i4>
      </vt:variant>
    </vt:vector>
  </HeadingPairs>
  <TitlesOfParts>
    <vt:vector size="45" baseType="lpstr">
      <vt:lpstr>Arial</vt:lpstr>
      <vt:lpstr>Calibri</vt:lpstr>
      <vt:lpstr>Tema de Office</vt:lpstr>
      <vt:lpstr> Diagnóstico de liquen plano bucal y reacción liquenoíde </vt:lpstr>
      <vt:lpstr>Liquen plano oral</vt:lpstr>
      <vt:lpstr>Presentación de PowerPoint</vt:lpstr>
      <vt:lpstr>Presentación de PowerPoint</vt:lpstr>
      <vt:lpstr>Presentación de PowerPoint</vt:lpstr>
      <vt:lpstr>Presentación de PowerPoint</vt:lpstr>
      <vt:lpstr>Criterios Clínicos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Criterios Histológicos</vt:lpstr>
      <vt:lpstr>Presentación de PowerPoint</vt:lpstr>
      <vt:lpstr>Presentación de PowerPoint</vt:lpstr>
      <vt:lpstr>Presentación de PowerPoint</vt:lpstr>
      <vt:lpstr>Presentación de PowerPoint</vt:lpstr>
      <vt:lpstr>Reacciones liquenoides</vt:lpstr>
      <vt:lpstr>Yi-Shing Lisa Cheng, DDS, MS, PhD,a Alan Gould, DDS, MS,b Zoya Kurago, DDS, PhD,c John Fantasia, DDS,d and Susan Muller, DMD, MSe Texas A&amp;M University College of Dentistry, Dallas, TX, USA, Louisville Oral Pathology Laboratory, Louisville, KY, USA, Augusta University, Augusta, GA, USA, Hofstra North Shore-Long Island Jewish Health System, New Hyde Park, NY, USA, and Atlanta Oral Pathology, Decatur, GA, USA </vt:lpstr>
      <vt:lpstr>Presentación de PowerPoint</vt:lpstr>
      <vt:lpstr>Presentación de PowerPoint</vt:lpstr>
      <vt:lpstr>Presentación de PowerPoint</vt:lpstr>
      <vt:lpstr>Presentación de PowerPoint</vt:lpstr>
      <vt:lpstr>Presentación de PowerPoint</vt:lpstr>
      <vt:lpstr>Presentación de PowerPoint</vt:lpstr>
      <vt:lpstr>CASO CLINICO EVOLUCIÓN DE LPO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lpstr>Muchas Gracias</vt:lpstr>
      <vt:lpstr>Bibliografía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Diagnóstico de liquen plano bucal y reacción liquenoíde</dc:title>
  <dc:creator>rene panico</dc:creator>
  <cp:lastModifiedBy>usuario</cp:lastModifiedBy>
  <cp:revision>6</cp:revision>
  <dcterms:created xsi:type="dcterms:W3CDTF">2020-05-05T00:19:09Z</dcterms:created>
  <dcterms:modified xsi:type="dcterms:W3CDTF">2021-11-16T04:47:39Z</dcterms:modified>
</cp:coreProperties>
</file>